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>
      <p:cViewPr varScale="1">
        <p:scale>
          <a:sx n="108" d="100"/>
          <a:sy n="108" d="100"/>
        </p:scale>
        <p:origin x="1760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4006" y="69722"/>
            <a:ext cx="9013825" cy="6693534"/>
          </a:xfrm>
          <a:custGeom>
            <a:avLst/>
            <a:gdLst/>
            <a:ahLst/>
            <a:cxnLst/>
            <a:rect l="l" t="t" r="r" b="b"/>
            <a:pathLst>
              <a:path w="9013825" h="6693534">
                <a:moveTo>
                  <a:pt x="0" y="329946"/>
                </a:moveTo>
                <a:lnTo>
                  <a:pt x="3577" y="281177"/>
                </a:lnTo>
                <a:lnTo>
                  <a:pt x="13968" y="234696"/>
                </a:lnTo>
                <a:lnTo>
                  <a:pt x="30664" y="190880"/>
                </a:lnTo>
                <a:lnTo>
                  <a:pt x="53153" y="150241"/>
                </a:lnTo>
                <a:lnTo>
                  <a:pt x="80925" y="113410"/>
                </a:lnTo>
                <a:lnTo>
                  <a:pt x="113463" y="80899"/>
                </a:lnTo>
                <a:lnTo>
                  <a:pt x="150280" y="53212"/>
                </a:lnTo>
                <a:lnTo>
                  <a:pt x="190831" y="30606"/>
                </a:lnTo>
                <a:lnTo>
                  <a:pt x="234633" y="13970"/>
                </a:lnTo>
                <a:lnTo>
                  <a:pt x="281166" y="3555"/>
                </a:lnTo>
                <a:lnTo>
                  <a:pt x="329921" y="0"/>
                </a:lnTo>
                <a:lnTo>
                  <a:pt x="8683499" y="0"/>
                </a:lnTo>
                <a:lnTo>
                  <a:pt x="8732267" y="3555"/>
                </a:lnTo>
                <a:lnTo>
                  <a:pt x="8778749" y="13970"/>
                </a:lnTo>
                <a:lnTo>
                  <a:pt x="8822564" y="30606"/>
                </a:lnTo>
                <a:lnTo>
                  <a:pt x="8863077" y="53212"/>
                </a:lnTo>
                <a:lnTo>
                  <a:pt x="8899907" y="80899"/>
                </a:lnTo>
                <a:lnTo>
                  <a:pt x="8932419" y="113410"/>
                </a:lnTo>
                <a:lnTo>
                  <a:pt x="8960232" y="150241"/>
                </a:lnTo>
                <a:lnTo>
                  <a:pt x="8982711" y="190880"/>
                </a:lnTo>
                <a:lnTo>
                  <a:pt x="8999348" y="234696"/>
                </a:lnTo>
                <a:lnTo>
                  <a:pt x="9009762" y="281177"/>
                </a:lnTo>
                <a:lnTo>
                  <a:pt x="9013318" y="329946"/>
                </a:lnTo>
                <a:lnTo>
                  <a:pt x="9013318" y="6363525"/>
                </a:lnTo>
                <a:lnTo>
                  <a:pt x="9009762" y="6412280"/>
                </a:lnTo>
                <a:lnTo>
                  <a:pt x="8999348" y="6458800"/>
                </a:lnTo>
                <a:lnTo>
                  <a:pt x="8982711" y="6502603"/>
                </a:lnTo>
                <a:lnTo>
                  <a:pt x="8960232" y="6543167"/>
                </a:lnTo>
                <a:lnTo>
                  <a:pt x="8932419" y="6579971"/>
                </a:lnTo>
                <a:lnTo>
                  <a:pt x="8899907" y="6612508"/>
                </a:lnTo>
                <a:lnTo>
                  <a:pt x="8863077" y="6640283"/>
                </a:lnTo>
                <a:lnTo>
                  <a:pt x="8822564" y="6662769"/>
                </a:lnTo>
                <a:lnTo>
                  <a:pt x="8778749" y="6679463"/>
                </a:lnTo>
                <a:lnTo>
                  <a:pt x="8732267" y="6689854"/>
                </a:lnTo>
                <a:lnTo>
                  <a:pt x="8683499" y="6693432"/>
                </a:lnTo>
                <a:lnTo>
                  <a:pt x="329921" y="6693432"/>
                </a:lnTo>
                <a:lnTo>
                  <a:pt x="281166" y="6689854"/>
                </a:lnTo>
                <a:lnTo>
                  <a:pt x="234633" y="6679463"/>
                </a:lnTo>
                <a:lnTo>
                  <a:pt x="190831" y="6662769"/>
                </a:lnTo>
                <a:lnTo>
                  <a:pt x="150280" y="6640283"/>
                </a:lnTo>
                <a:lnTo>
                  <a:pt x="113463" y="6612508"/>
                </a:lnTo>
                <a:lnTo>
                  <a:pt x="80925" y="6579971"/>
                </a:lnTo>
                <a:lnTo>
                  <a:pt x="53153" y="6543167"/>
                </a:lnTo>
                <a:lnTo>
                  <a:pt x="30664" y="6502603"/>
                </a:lnTo>
                <a:lnTo>
                  <a:pt x="13968" y="6458800"/>
                </a:lnTo>
                <a:lnTo>
                  <a:pt x="3577" y="6412280"/>
                </a:lnTo>
                <a:lnTo>
                  <a:pt x="0" y="6363525"/>
                </a:lnTo>
                <a:lnTo>
                  <a:pt x="0" y="329946"/>
                </a:lnTo>
                <a:close/>
              </a:path>
            </a:pathLst>
          </a:custGeom>
          <a:ln w="63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4800" y="274688"/>
            <a:ext cx="8534400" cy="1143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3775" y="1862772"/>
            <a:ext cx="7632065" cy="3669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9180" y="533400"/>
            <a:ext cx="9022715" cy="6698615"/>
            <a:chOff x="62138" y="66547"/>
            <a:chExt cx="9022715" cy="66986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313" y="69682"/>
              <a:ext cx="9013444" cy="669226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5313" y="69722"/>
              <a:ext cx="9013825" cy="6692265"/>
            </a:xfrm>
            <a:custGeom>
              <a:avLst/>
              <a:gdLst/>
              <a:ahLst/>
              <a:cxnLst/>
              <a:rect l="l" t="t" r="r" b="b"/>
              <a:pathLst>
                <a:path w="9013825" h="6692265">
                  <a:moveTo>
                    <a:pt x="0" y="329946"/>
                  </a:moveTo>
                  <a:lnTo>
                    <a:pt x="3575" y="281177"/>
                  </a:lnTo>
                  <a:lnTo>
                    <a:pt x="13964" y="234696"/>
                  </a:lnTo>
                  <a:lnTo>
                    <a:pt x="30655" y="190880"/>
                  </a:lnTo>
                  <a:lnTo>
                    <a:pt x="53139" y="150241"/>
                  </a:lnTo>
                  <a:lnTo>
                    <a:pt x="80901" y="113410"/>
                  </a:lnTo>
                  <a:lnTo>
                    <a:pt x="113438" y="80899"/>
                  </a:lnTo>
                  <a:lnTo>
                    <a:pt x="150243" y="53212"/>
                  </a:lnTo>
                  <a:lnTo>
                    <a:pt x="190794" y="30606"/>
                  </a:lnTo>
                  <a:lnTo>
                    <a:pt x="234584" y="13970"/>
                  </a:lnTo>
                  <a:lnTo>
                    <a:pt x="281104" y="3555"/>
                  </a:lnTo>
                  <a:lnTo>
                    <a:pt x="329859" y="0"/>
                  </a:lnTo>
                  <a:lnTo>
                    <a:pt x="8683462" y="0"/>
                  </a:lnTo>
                  <a:lnTo>
                    <a:pt x="8732230" y="3555"/>
                  </a:lnTo>
                  <a:lnTo>
                    <a:pt x="8778712" y="13970"/>
                  </a:lnTo>
                  <a:lnTo>
                    <a:pt x="8822527" y="30606"/>
                  </a:lnTo>
                  <a:lnTo>
                    <a:pt x="8863167" y="53212"/>
                  </a:lnTo>
                  <a:lnTo>
                    <a:pt x="8899997" y="80899"/>
                  </a:lnTo>
                  <a:lnTo>
                    <a:pt x="8932509" y="113410"/>
                  </a:lnTo>
                  <a:lnTo>
                    <a:pt x="8960195" y="150241"/>
                  </a:lnTo>
                  <a:lnTo>
                    <a:pt x="8982801" y="190880"/>
                  </a:lnTo>
                  <a:lnTo>
                    <a:pt x="8999438" y="234696"/>
                  </a:lnTo>
                  <a:lnTo>
                    <a:pt x="9009852" y="281177"/>
                  </a:lnTo>
                  <a:lnTo>
                    <a:pt x="9013408" y="329946"/>
                  </a:lnTo>
                  <a:lnTo>
                    <a:pt x="9013408" y="6362369"/>
                  </a:lnTo>
                  <a:lnTo>
                    <a:pt x="9009852" y="6411112"/>
                  </a:lnTo>
                  <a:lnTo>
                    <a:pt x="8999438" y="6457632"/>
                  </a:lnTo>
                  <a:lnTo>
                    <a:pt x="8982801" y="6501434"/>
                  </a:lnTo>
                  <a:lnTo>
                    <a:pt x="8960195" y="6541985"/>
                  </a:lnTo>
                  <a:lnTo>
                    <a:pt x="8932509" y="6578777"/>
                  </a:lnTo>
                  <a:lnTo>
                    <a:pt x="8899997" y="6611315"/>
                  </a:lnTo>
                  <a:lnTo>
                    <a:pt x="8863167" y="6639090"/>
                  </a:lnTo>
                  <a:lnTo>
                    <a:pt x="8822527" y="6661567"/>
                  </a:lnTo>
                  <a:lnTo>
                    <a:pt x="8778712" y="6678259"/>
                  </a:lnTo>
                  <a:lnTo>
                    <a:pt x="8732230" y="6688648"/>
                  </a:lnTo>
                  <a:lnTo>
                    <a:pt x="8683462" y="6692224"/>
                  </a:lnTo>
                  <a:lnTo>
                    <a:pt x="329859" y="6692224"/>
                  </a:lnTo>
                  <a:lnTo>
                    <a:pt x="281104" y="6688648"/>
                  </a:lnTo>
                  <a:lnTo>
                    <a:pt x="234584" y="6678259"/>
                  </a:lnTo>
                  <a:lnTo>
                    <a:pt x="190794" y="6661567"/>
                  </a:lnTo>
                  <a:lnTo>
                    <a:pt x="150243" y="6639090"/>
                  </a:lnTo>
                  <a:lnTo>
                    <a:pt x="113438" y="6611315"/>
                  </a:lnTo>
                  <a:lnTo>
                    <a:pt x="80901" y="6578777"/>
                  </a:lnTo>
                  <a:lnTo>
                    <a:pt x="53139" y="6541985"/>
                  </a:lnTo>
                  <a:lnTo>
                    <a:pt x="30655" y="6501434"/>
                  </a:lnTo>
                  <a:lnTo>
                    <a:pt x="13964" y="6457632"/>
                  </a:lnTo>
                  <a:lnTo>
                    <a:pt x="3575" y="6411112"/>
                  </a:lnTo>
                  <a:lnTo>
                    <a:pt x="0" y="6362369"/>
                  </a:lnTo>
                  <a:lnTo>
                    <a:pt x="0" y="329946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928" y="1396682"/>
              <a:ext cx="9022080" cy="120650"/>
            </a:xfrm>
            <a:custGeom>
              <a:avLst/>
              <a:gdLst/>
              <a:ahLst/>
              <a:cxnLst/>
              <a:rect l="l" t="t" r="r" b="b"/>
              <a:pathLst>
                <a:path w="9022080" h="120650">
                  <a:moveTo>
                    <a:pt x="9021572" y="0"/>
                  </a:moveTo>
                  <a:lnTo>
                    <a:pt x="0" y="0"/>
                  </a:lnTo>
                  <a:lnTo>
                    <a:pt x="0" y="120586"/>
                  </a:lnTo>
                  <a:lnTo>
                    <a:pt x="9021572" y="120586"/>
                  </a:lnTo>
                  <a:lnTo>
                    <a:pt x="9021572" y="0"/>
                  </a:lnTo>
                  <a:close/>
                </a:path>
              </a:pathLst>
            </a:custGeom>
            <a:solidFill>
              <a:srgbClr val="E6AF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2928" y="1517269"/>
            <a:ext cx="9022080" cy="18084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094740">
              <a:lnSpc>
                <a:spcPts val="4385"/>
              </a:lnSpc>
            </a:pPr>
            <a:r>
              <a:rPr sz="4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CCNI</a:t>
            </a:r>
            <a:r>
              <a:rPr sz="4000" spc="-1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4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MOBILITÀ</a:t>
            </a:r>
            <a:r>
              <a:rPr sz="4000" spc="-15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8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ANNUALE</a:t>
            </a:r>
            <a:r>
              <a:rPr sz="4000" spc="-1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2019-</a:t>
            </a:r>
            <a:endParaRPr sz="4000" dirty="0">
              <a:latin typeface="Franklin Gothic Medium"/>
              <a:cs typeface="Franklin Gothic Medium"/>
            </a:endParaRPr>
          </a:p>
          <a:p>
            <a:pPr marL="1094740" marR="1728470">
              <a:lnSpc>
                <a:spcPct val="100000"/>
              </a:lnSpc>
            </a:pPr>
            <a:r>
              <a:rPr sz="4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22</a:t>
            </a:r>
            <a:r>
              <a:rPr sz="4000" spc="-1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prorogato</a:t>
            </a:r>
            <a:r>
              <a:rPr sz="4000" spc="-14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al</a:t>
            </a:r>
            <a:r>
              <a:rPr sz="4000" spc="-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2024-</a:t>
            </a:r>
            <a:r>
              <a:rPr sz="4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25</a:t>
            </a:r>
            <a:r>
              <a:rPr sz="4000" spc="-6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con </a:t>
            </a:r>
            <a:r>
              <a:rPr sz="40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accordo</a:t>
            </a:r>
            <a:r>
              <a:rPr sz="4000" spc="-2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del</a:t>
            </a:r>
            <a:r>
              <a:rPr sz="4000" spc="-15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27/06/2024</a:t>
            </a:r>
            <a:endParaRPr sz="4000" dirty="0">
              <a:latin typeface="Franklin Gothic Medium"/>
              <a:cs typeface="Franklin Gothic Medium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4D091FE-3C28-8A73-DE0D-219667484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288" y="3567878"/>
            <a:ext cx="2484501" cy="24845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4121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244"/>
              </a:spcBef>
            </a:pPr>
            <a:r>
              <a:rPr spc="-300" dirty="0"/>
              <a:t>Riepilogo</a:t>
            </a:r>
            <a:r>
              <a:rPr spc="-260" dirty="0"/>
              <a:t> </a:t>
            </a:r>
            <a:r>
              <a:rPr spc="-110" dirty="0"/>
              <a:t>scadenze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15900" y="1481454"/>
            <a:ext cx="8524240" cy="4960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180" indent="-271780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3333"/>
              <a:buFont typeface="Wingdings"/>
              <a:buChar char=""/>
              <a:tabLst>
                <a:tab pos="297180" algn="l"/>
              </a:tabLst>
            </a:pPr>
            <a:r>
              <a:rPr sz="2400" spc="-105" dirty="0">
                <a:latin typeface="Times New Roman"/>
                <a:cs typeface="Times New Roman"/>
              </a:rPr>
              <a:t>Docenti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65" dirty="0">
                <a:latin typeface="Times New Roman"/>
                <a:cs typeface="Times New Roman"/>
              </a:rPr>
              <a:t>infanzia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95" dirty="0">
                <a:latin typeface="Times New Roman"/>
                <a:cs typeface="Times New Roman"/>
              </a:rPr>
              <a:t>,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spc="-75" dirty="0">
                <a:latin typeface="Times New Roman"/>
                <a:cs typeface="Times New Roman"/>
              </a:rPr>
              <a:t>primaria,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spc="-130" dirty="0">
                <a:latin typeface="Times New Roman"/>
                <a:cs typeface="Times New Roman"/>
              </a:rPr>
              <a:t>secondaria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20" dirty="0">
                <a:latin typeface="Times New Roman"/>
                <a:cs typeface="Times New Roman"/>
              </a:rPr>
              <a:t>di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1</a:t>
            </a:r>
            <a:r>
              <a:rPr sz="2400" spc="-20" dirty="0">
                <a:latin typeface="Georgia"/>
                <a:cs typeface="Georgia"/>
              </a:rPr>
              <a:t>°</a:t>
            </a:r>
            <a:r>
              <a:rPr sz="2400" spc="-25" dirty="0">
                <a:latin typeface="Georgia"/>
                <a:cs typeface="Georgia"/>
              </a:rPr>
              <a:t> </a:t>
            </a:r>
            <a:r>
              <a:rPr sz="2400" spc="-100" dirty="0">
                <a:latin typeface="Times New Roman"/>
                <a:cs typeface="Times New Roman"/>
              </a:rPr>
              <a:t>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65" dirty="0">
                <a:latin typeface="Times New Roman"/>
                <a:cs typeface="Times New Roman"/>
              </a:rPr>
              <a:t>2</a:t>
            </a:r>
            <a:r>
              <a:rPr sz="2400" spc="-65" dirty="0">
                <a:latin typeface="Georgia"/>
                <a:cs typeface="Georgia"/>
              </a:rPr>
              <a:t>°</a:t>
            </a:r>
            <a:r>
              <a:rPr sz="2400" spc="-25" dirty="0">
                <a:latin typeface="Georgia"/>
                <a:cs typeface="Georgia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grado</a:t>
            </a:r>
            <a:endParaRPr sz="2400">
              <a:latin typeface="Times New Roman"/>
              <a:cs typeface="Times New Roman"/>
            </a:endParaRPr>
          </a:p>
          <a:p>
            <a:pPr marL="297180">
              <a:lnSpc>
                <a:spcPct val="100000"/>
              </a:lnSpc>
              <a:spcBef>
                <a:spcPts val="100"/>
              </a:spcBef>
              <a:tabLst>
                <a:tab pos="1562100" algn="l"/>
              </a:tabLst>
            </a:pPr>
            <a:r>
              <a:rPr sz="2400" spc="-70" dirty="0">
                <a:latin typeface="Times New Roman"/>
                <a:cs typeface="Times New Roman"/>
              </a:rPr>
              <a:t>dal</a:t>
            </a:r>
            <a:r>
              <a:rPr sz="2400" spc="-70" dirty="0">
                <a:latin typeface="Georgia"/>
                <a:cs typeface="Georgia"/>
              </a:rPr>
              <a:t>l’</a:t>
            </a:r>
            <a:r>
              <a:rPr sz="2400" spc="-55" dirty="0">
                <a:latin typeface="Georgia"/>
                <a:cs typeface="Georgia"/>
              </a:rPr>
              <a:t> </a:t>
            </a:r>
            <a:r>
              <a:rPr sz="2400" b="1" spc="-120" dirty="0">
                <a:latin typeface="Times New Roman"/>
                <a:cs typeface="Times New Roman"/>
              </a:rPr>
              <a:t>11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al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20" dirty="0">
                <a:latin typeface="Times New Roman"/>
                <a:cs typeface="Times New Roman"/>
              </a:rPr>
              <a:t>24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luglio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20" dirty="0">
                <a:latin typeface="Times New Roman"/>
                <a:cs typeface="Times New Roman"/>
              </a:rPr>
              <a:t>2024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spc="-95" dirty="0">
                <a:latin typeface="Times New Roman"/>
                <a:cs typeface="Times New Roman"/>
              </a:rPr>
              <a:t>(on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5" dirty="0">
                <a:latin typeface="Times New Roman"/>
                <a:cs typeface="Times New Roman"/>
              </a:rPr>
              <a:t>line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75" dirty="0">
                <a:latin typeface="Times New Roman"/>
                <a:cs typeface="Times New Roman"/>
              </a:rPr>
              <a:t>tramite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60" dirty="0">
                <a:latin typeface="Times New Roman"/>
                <a:cs typeface="Times New Roman"/>
              </a:rPr>
              <a:t>IOL</a:t>
            </a:r>
            <a:r>
              <a:rPr sz="2400" spc="-1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).</a:t>
            </a:r>
            <a:endParaRPr sz="2400">
              <a:latin typeface="Times New Roman"/>
              <a:cs typeface="Times New Roman"/>
            </a:endParaRPr>
          </a:p>
          <a:p>
            <a:pPr marL="228600">
              <a:lnSpc>
                <a:spcPct val="100000"/>
              </a:lnSpc>
              <a:spcBef>
                <a:spcPts val="100"/>
              </a:spcBef>
              <a:tabLst>
                <a:tab pos="6577330" algn="l"/>
              </a:tabLst>
            </a:pPr>
            <a:r>
              <a:rPr sz="2400" spc="-125" dirty="0">
                <a:latin typeface="Times New Roman"/>
                <a:cs typeface="Times New Roman"/>
              </a:rPr>
              <a:t>Ricordiamo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30" dirty="0">
                <a:latin typeface="Times New Roman"/>
                <a:cs typeface="Times New Roman"/>
              </a:rPr>
              <a:t>che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55" dirty="0">
                <a:latin typeface="Times New Roman"/>
                <a:cs typeface="Times New Roman"/>
              </a:rPr>
              <a:t>su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40" dirty="0">
                <a:latin typeface="Times New Roman"/>
                <a:cs typeface="Times New Roman"/>
              </a:rPr>
              <a:t>Istanze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55" dirty="0">
                <a:latin typeface="Times New Roman"/>
                <a:cs typeface="Times New Roman"/>
              </a:rPr>
              <a:t>Line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55" dirty="0">
                <a:latin typeface="Times New Roman"/>
                <a:cs typeface="Times New Roman"/>
              </a:rPr>
              <a:t>si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40" dirty="0">
                <a:latin typeface="Times New Roman"/>
                <a:cs typeface="Times New Roman"/>
              </a:rPr>
              <a:t>accede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110" dirty="0">
                <a:latin typeface="Times New Roman"/>
                <a:cs typeface="Times New Roman"/>
              </a:rPr>
              <a:t>mediante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le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14" dirty="0">
                <a:latin typeface="Times New Roman"/>
                <a:cs typeface="Times New Roman"/>
              </a:rPr>
              <a:t>credenziali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80" dirty="0">
                <a:latin typeface="Times New Roman"/>
                <a:cs typeface="Times New Roman"/>
              </a:rPr>
              <a:t>Spid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o</a:t>
            </a:r>
            <a:endParaRPr sz="2400">
              <a:latin typeface="Times New Roman"/>
              <a:cs typeface="Times New Roman"/>
            </a:endParaRPr>
          </a:p>
          <a:p>
            <a:pPr marL="297180">
              <a:lnSpc>
                <a:spcPct val="100000"/>
              </a:lnSpc>
              <a:spcBef>
                <a:spcPts val="5"/>
              </a:spcBef>
            </a:pPr>
            <a:r>
              <a:rPr sz="2400" spc="-20" dirty="0">
                <a:latin typeface="Times New Roman"/>
                <a:cs typeface="Times New Roman"/>
              </a:rPr>
              <a:t>CIE.</a:t>
            </a:r>
            <a:endParaRPr sz="2400">
              <a:latin typeface="Times New Roman"/>
              <a:cs typeface="Times New Roman"/>
            </a:endParaRPr>
          </a:p>
          <a:p>
            <a:pPr marL="12700" marR="71755" indent="-12700">
              <a:lnSpc>
                <a:spcPct val="100000"/>
              </a:lnSpc>
              <a:buClr>
                <a:srgbClr val="FF0000"/>
              </a:buClr>
              <a:buSzPct val="95833"/>
              <a:buFont typeface="Wingdings"/>
              <a:buChar char=""/>
              <a:tabLst>
                <a:tab pos="283845" algn="l"/>
                <a:tab pos="5637530" algn="l"/>
              </a:tabLst>
            </a:pPr>
            <a:r>
              <a:rPr sz="2400" spc="-220" dirty="0">
                <a:latin typeface="Georgia"/>
                <a:cs typeface="Georgia"/>
              </a:rPr>
              <a:t>	docenti</a:t>
            </a:r>
            <a:r>
              <a:rPr sz="2400" spc="-45" dirty="0">
                <a:latin typeface="Georgia"/>
                <a:cs typeface="Georgia"/>
              </a:rPr>
              <a:t> </a:t>
            </a:r>
            <a:r>
              <a:rPr sz="2400" spc="-340" dirty="0">
                <a:latin typeface="Georgia"/>
                <a:cs typeface="Georgia"/>
              </a:rPr>
              <a:t>a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spc="-250" dirty="0">
                <a:latin typeface="Georgia"/>
                <a:cs typeface="Georgia"/>
              </a:rPr>
              <a:t>tempo</a:t>
            </a:r>
            <a:r>
              <a:rPr sz="2400" spc="-15" dirty="0">
                <a:latin typeface="Georgia"/>
                <a:cs typeface="Georgia"/>
              </a:rPr>
              <a:t> </a:t>
            </a:r>
            <a:r>
              <a:rPr sz="2400" spc="-235" dirty="0">
                <a:latin typeface="Georgia"/>
                <a:cs typeface="Georgia"/>
              </a:rPr>
              <a:t>determinato</a:t>
            </a:r>
            <a:r>
              <a:rPr sz="2400" spc="-30" dirty="0">
                <a:latin typeface="Georgia"/>
                <a:cs typeface="Georgia"/>
              </a:rPr>
              <a:t> </a:t>
            </a:r>
            <a:r>
              <a:rPr sz="2400" spc="-160" dirty="0">
                <a:latin typeface="Georgia"/>
                <a:cs typeface="Georgia"/>
              </a:rPr>
              <a:t>ex</a:t>
            </a:r>
            <a:r>
              <a:rPr sz="2400" spc="-15" dirty="0">
                <a:latin typeface="Georgia"/>
                <a:cs typeface="Georgia"/>
              </a:rPr>
              <a:t> </a:t>
            </a:r>
            <a:r>
              <a:rPr sz="2400" spc="-135" dirty="0">
                <a:latin typeface="Georgia"/>
                <a:cs typeface="Georgia"/>
              </a:rPr>
              <a:t>art.</a:t>
            </a:r>
            <a:r>
              <a:rPr sz="2400" spc="-114" dirty="0">
                <a:latin typeface="Georgia"/>
                <a:cs typeface="Georgia"/>
              </a:rPr>
              <a:t> </a:t>
            </a:r>
            <a:r>
              <a:rPr sz="2400" spc="-229" dirty="0">
                <a:latin typeface="Georgia"/>
                <a:cs typeface="Georgia"/>
              </a:rPr>
              <a:t>59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spc="-210" dirty="0">
                <a:latin typeface="Georgia"/>
                <a:cs typeface="Georgia"/>
              </a:rPr>
              <a:t>o</a:t>
            </a:r>
            <a:r>
              <a:rPr sz="2400" spc="-15" dirty="0">
                <a:latin typeface="Georgia"/>
                <a:cs typeface="Georgia"/>
              </a:rPr>
              <a:t> </a:t>
            </a:r>
            <a:r>
              <a:rPr sz="2400" spc="-254" dirty="0">
                <a:latin typeface="Georgia"/>
                <a:cs typeface="Georgia"/>
              </a:rPr>
              <a:t>ai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spc="-254" dirty="0">
                <a:latin typeface="Georgia"/>
                <a:cs typeface="Georgia"/>
              </a:rPr>
              <a:t>sensi</a:t>
            </a:r>
            <a:r>
              <a:rPr sz="2400" spc="-45" dirty="0">
                <a:latin typeface="Georgia"/>
                <a:cs typeface="Georgia"/>
              </a:rPr>
              <a:t> </a:t>
            </a:r>
            <a:r>
              <a:rPr sz="2400" spc="-130" dirty="0">
                <a:latin typeface="Georgia"/>
                <a:cs typeface="Georgia"/>
              </a:rPr>
              <a:t>dell’art.</a:t>
            </a:r>
            <a:r>
              <a:rPr sz="2400" spc="-114" dirty="0">
                <a:latin typeface="Georgia"/>
                <a:cs typeface="Georgia"/>
              </a:rPr>
              <a:t> </a:t>
            </a:r>
            <a:r>
              <a:rPr sz="2400" spc="-65" dirty="0">
                <a:latin typeface="Georgia"/>
                <a:cs typeface="Georgia"/>
              </a:rPr>
              <a:t>5,</a:t>
            </a:r>
            <a:r>
              <a:rPr sz="2400" spc="-114" dirty="0">
                <a:latin typeface="Georgia"/>
                <a:cs typeface="Georgia"/>
              </a:rPr>
              <a:t> </a:t>
            </a:r>
            <a:r>
              <a:rPr sz="2400" spc="-275" dirty="0">
                <a:latin typeface="Georgia"/>
                <a:cs typeface="Georgia"/>
              </a:rPr>
              <a:t>commi</a:t>
            </a:r>
            <a:r>
              <a:rPr sz="2400" spc="-15" dirty="0">
                <a:latin typeface="Georgia"/>
                <a:cs typeface="Georgia"/>
              </a:rPr>
              <a:t> </a:t>
            </a:r>
            <a:r>
              <a:rPr sz="2400" spc="-170" dirty="0">
                <a:latin typeface="Georgia"/>
                <a:cs typeface="Georgia"/>
              </a:rPr>
              <a:t>5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spc="-204" dirty="0">
                <a:latin typeface="Georgia"/>
                <a:cs typeface="Georgia"/>
              </a:rPr>
              <a:t>e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spc="-25" dirty="0">
                <a:latin typeface="Georgia"/>
                <a:cs typeface="Georgia"/>
              </a:rPr>
              <a:t>6, </a:t>
            </a:r>
            <a:r>
              <a:rPr sz="2400" spc="-110" dirty="0">
                <a:latin typeface="Times New Roman"/>
                <a:cs typeface="Times New Roman"/>
              </a:rPr>
              <a:t>del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80" dirty="0">
                <a:latin typeface="Times New Roman"/>
                <a:cs typeface="Times New Roman"/>
              </a:rPr>
              <a:t>decreto-</a:t>
            </a:r>
            <a:r>
              <a:rPr sz="2400" spc="-150" dirty="0">
                <a:latin typeface="Times New Roman"/>
                <a:cs typeface="Times New Roman"/>
              </a:rPr>
              <a:t>legge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14" dirty="0">
                <a:latin typeface="Times New Roman"/>
                <a:cs typeface="Times New Roman"/>
              </a:rPr>
              <a:t>23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0" dirty="0">
                <a:latin typeface="Times New Roman"/>
                <a:cs typeface="Times New Roman"/>
              </a:rPr>
              <a:t>aprile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70" dirty="0">
                <a:latin typeface="Times New Roman"/>
                <a:cs typeface="Times New Roman"/>
              </a:rPr>
              <a:t>2023,</a:t>
            </a:r>
            <a:r>
              <a:rPr sz="2400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n.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spc="-114" dirty="0">
                <a:latin typeface="Times New Roman"/>
                <a:cs typeface="Times New Roman"/>
              </a:rPr>
              <a:t>44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50" dirty="0">
                <a:latin typeface="Georgia"/>
                <a:cs typeface="Georgia"/>
              </a:rPr>
              <a:t>dall’</a:t>
            </a:r>
            <a:r>
              <a:rPr sz="2400" spc="-25" dirty="0">
                <a:latin typeface="Georgia"/>
                <a:cs typeface="Georgia"/>
              </a:rPr>
              <a:t> </a:t>
            </a:r>
            <a:r>
              <a:rPr sz="2400" b="1" spc="-114" dirty="0">
                <a:latin typeface="Times New Roman"/>
                <a:cs typeface="Times New Roman"/>
              </a:rPr>
              <a:t>11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al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14" dirty="0">
                <a:latin typeface="Times New Roman"/>
                <a:cs typeface="Times New Roman"/>
              </a:rPr>
              <a:t>24</a:t>
            </a:r>
            <a:r>
              <a:rPr sz="2400" b="1" spc="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luglio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2024</a:t>
            </a:r>
            <a:endParaRPr sz="2400">
              <a:latin typeface="Times New Roman"/>
              <a:cs typeface="Times New Roman"/>
            </a:endParaRPr>
          </a:p>
          <a:p>
            <a:pPr marL="78105">
              <a:lnSpc>
                <a:spcPct val="100000"/>
              </a:lnSpc>
            </a:pPr>
            <a:r>
              <a:rPr sz="2400" b="1" spc="-90" dirty="0">
                <a:latin typeface="Times New Roman"/>
                <a:cs typeface="Times New Roman"/>
              </a:rPr>
              <a:t>(</a:t>
            </a:r>
            <a:r>
              <a:rPr sz="2400" spc="-90" dirty="0">
                <a:latin typeface="Times New Roman"/>
                <a:cs typeface="Times New Roman"/>
              </a:rPr>
              <a:t>cartacea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5" dirty="0">
                <a:latin typeface="Times New Roman"/>
                <a:cs typeface="Times New Roman"/>
              </a:rPr>
              <a:t>da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85" dirty="0">
                <a:latin typeface="Times New Roman"/>
                <a:cs typeface="Times New Roman"/>
              </a:rPr>
              <a:t>presentare </a:t>
            </a:r>
            <a:r>
              <a:rPr sz="2400" spc="-70" dirty="0">
                <a:latin typeface="Times New Roman"/>
                <a:cs typeface="Times New Roman"/>
              </a:rPr>
              <a:t>tramite</a:t>
            </a:r>
            <a:r>
              <a:rPr sz="2400" spc="-114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PEC);</a:t>
            </a:r>
            <a:endParaRPr sz="2400">
              <a:latin typeface="Times New Roman"/>
              <a:cs typeface="Times New Roman"/>
            </a:endParaRPr>
          </a:p>
          <a:p>
            <a:pPr marL="299720" indent="-274320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Pct val="83333"/>
              <a:buFont typeface="Wingdings"/>
              <a:buChar char=""/>
              <a:tabLst>
                <a:tab pos="299720" algn="l"/>
              </a:tabLst>
            </a:pPr>
            <a:r>
              <a:rPr sz="2400" spc="-145" dirty="0">
                <a:latin typeface="Times New Roman"/>
                <a:cs typeface="Times New Roman"/>
              </a:rPr>
              <a:t>Personale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50" dirty="0">
                <a:latin typeface="Times New Roman"/>
                <a:cs typeface="Times New Roman"/>
              </a:rPr>
              <a:t>educativo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dal</a:t>
            </a:r>
            <a:r>
              <a:rPr sz="2400" spc="-30" dirty="0">
                <a:latin typeface="Georgia"/>
                <a:cs typeface="Georgia"/>
              </a:rPr>
              <a:t>l’11</a:t>
            </a:r>
            <a:r>
              <a:rPr sz="2400" spc="-10" dirty="0">
                <a:latin typeface="Georgia"/>
                <a:cs typeface="Georgia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al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14" dirty="0">
                <a:latin typeface="Times New Roman"/>
                <a:cs typeface="Times New Roman"/>
              </a:rPr>
              <a:t>24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luglio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2024</a:t>
            </a:r>
            <a:endParaRPr sz="2400">
              <a:latin typeface="Times New Roman"/>
              <a:cs typeface="Times New Roman"/>
            </a:endParaRPr>
          </a:p>
          <a:p>
            <a:pPr marL="297180">
              <a:lnSpc>
                <a:spcPct val="100000"/>
              </a:lnSpc>
              <a:spcBef>
                <a:spcPts val="5"/>
              </a:spcBef>
            </a:pPr>
            <a:r>
              <a:rPr sz="2400" spc="-90" dirty="0">
                <a:latin typeface="Times New Roman"/>
                <a:cs typeface="Times New Roman"/>
              </a:rPr>
              <a:t>(cartacea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spc="-155" dirty="0">
                <a:latin typeface="Times New Roman"/>
                <a:cs typeface="Times New Roman"/>
              </a:rPr>
              <a:t>da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85" dirty="0">
                <a:latin typeface="Times New Roman"/>
                <a:cs typeface="Times New Roman"/>
              </a:rPr>
              <a:t>presentare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70" dirty="0">
                <a:latin typeface="Times New Roman"/>
                <a:cs typeface="Times New Roman"/>
              </a:rPr>
              <a:t>tramite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PEC)</a:t>
            </a:r>
            <a:endParaRPr sz="2400">
              <a:latin typeface="Times New Roman"/>
              <a:cs typeface="Times New Roman"/>
            </a:endParaRPr>
          </a:p>
          <a:p>
            <a:pPr marL="297180" indent="-271780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Pct val="83333"/>
              <a:buFont typeface="Wingdings"/>
              <a:buChar char=""/>
              <a:tabLst>
                <a:tab pos="297180" algn="l"/>
              </a:tabLst>
            </a:pPr>
            <a:r>
              <a:rPr sz="2400" spc="-145" dirty="0">
                <a:latin typeface="Times New Roman"/>
                <a:cs typeface="Times New Roman"/>
              </a:rPr>
              <a:t>Personale</a:t>
            </a:r>
            <a:r>
              <a:rPr sz="2400" spc="-210" dirty="0">
                <a:latin typeface="Times New Roman"/>
                <a:cs typeface="Times New Roman"/>
              </a:rPr>
              <a:t> </a:t>
            </a:r>
            <a:r>
              <a:rPr sz="2400" spc="-490" dirty="0">
                <a:latin typeface="Times New Roman"/>
                <a:cs typeface="Times New Roman"/>
              </a:rPr>
              <a:t>ATA</a:t>
            </a:r>
            <a:r>
              <a:rPr sz="2400" spc="-315" dirty="0">
                <a:latin typeface="Times New Roman"/>
                <a:cs typeface="Times New Roman"/>
              </a:rPr>
              <a:t> </a:t>
            </a:r>
            <a:r>
              <a:rPr sz="2400" spc="-80" dirty="0">
                <a:latin typeface="Times New Roman"/>
                <a:cs typeface="Times New Roman"/>
              </a:rPr>
              <a:t>dal</a:t>
            </a:r>
            <a:r>
              <a:rPr sz="2400" spc="-80" dirty="0">
                <a:latin typeface="Georgia"/>
                <a:cs typeface="Georgia"/>
              </a:rPr>
              <a:t>l’</a:t>
            </a:r>
            <a:r>
              <a:rPr sz="2400" b="1" spc="-80" dirty="0">
                <a:latin typeface="Times New Roman"/>
                <a:cs typeface="Times New Roman"/>
              </a:rPr>
              <a:t>8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luglio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al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14" dirty="0">
                <a:latin typeface="Times New Roman"/>
                <a:cs typeface="Times New Roman"/>
              </a:rPr>
              <a:t>19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luglio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10" dirty="0">
                <a:latin typeface="Times New Roman"/>
                <a:cs typeface="Times New Roman"/>
              </a:rPr>
              <a:t>2024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90" dirty="0">
                <a:latin typeface="Times New Roman"/>
                <a:cs typeface="Times New Roman"/>
              </a:rPr>
              <a:t>(</a:t>
            </a:r>
            <a:r>
              <a:rPr sz="2400" spc="-90" dirty="0">
                <a:latin typeface="Times New Roman"/>
                <a:cs typeface="Times New Roman"/>
              </a:rPr>
              <a:t>cartacea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da</a:t>
            </a:r>
            <a:endParaRPr sz="2400">
              <a:latin typeface="Times New Roman"/>
              <a:cs typeface="Times New Roman"/>
            </a:endParaRPr>
          </a:p>
          <a:p>
            <a:pPr marL="297180">
              <a:lnSpc>
                <a:spcPct val="100000"/>
              </a:lnSpc>
            </a:pPr>
            <a:r>
              <a:rPr sz="2400" spc="-90" dirty="0">
                <a:latin typeface="Times New Roman"/>
                <a:cs typeface="Times New Roman"/>
              </a:rPr>
              <a:t>presentare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75" dirty="0">
                <a:latin typeface="Times New Roman"/>
                <a:cs typeface="Times New Roman"/>
              </a:rPr>
              <a:t>tramite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PEC)</a:t>
            </a:r>
            <a:endParaRPr sz="2400">
              <a:latin typeface="Times New Roman"/>
              <a:cs typeface="Times New Roman"/>
            </a:endParaRPr>
          </a:p>
          <a:p>
            <a:pPr marL="297180" indent="-271780">
              <a:lnSpc>
                <a:spcPct val="100000"/>
              </a:lnSpc>
              <a:buClr>
                <a:srgbClr val="FF0000"/>
              </a:buClr>
              <a:buSzPct val="83333"/>
              <a:buFont typeface="Wingdings"/>
              <a:buChar char=""/>
              <a:tabLst>
                <a:tab pos="297180" algn="l"/>
                <a:tab pos="5916930" algn="l"/>
              </a:tabLst>
            </a:pPr>
            <a:r>
              <a:rPr sz="2400" spc="-105" dirty="0">
                <a:latin typeface="Times New Roman"/>
                <a:cs typeface="Times New Roman"/>
              </a:rPr>
              <a:t>Docenti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20" dirty="0">
                <a:latin typeface="Times New Roman"/>
                <a:cs typeface="Times New Roman"/>
              </a:rPr>
              <a:t>di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5" dirty="0">
                <a:latin typeface="Times New Roman"/>
                <a:cs typeface="Times New Roman"/>
              </a:rPr>
              <a:t>religione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14" dirty="0">
                <a:latin typeface="Times New Roman"/>
                <a:cs typeface="Times New Roman"/>
              </a:rPr>
              <a:t>cattolica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90" dirty="0">
                <a:latin typeface="Times New Roman"/>
                <a:cs typeface="Times New Roman"/>
              </a:rPr>
              <a:t>dal</a:t>
            </a:r>
            <a:r>
              <a:rPr sz="2400" spc="-90" dirty="0">
                <a:latin typeface="Georgia"/>
                <a:cs typeface="Georgia"/>
              </a:rPr>
              <a:t>l’</a:t>
            </a:r>
            <a:r>
              <a:rPr sz="2400" b="1" spc="-90" dirty="0">
                <a:latin typeface="Times New Roman"/>
                <a:cs typeface="Times New Roman"/>
              </a:rPr>
              <a:t>11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al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14" dirty="0">
                <a:latin typeface="Times New Roman"/>
                <a:cs typeface="Times New Roman"/>
              </a:rPr>
              <a:t>24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luglio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10" dirty="0">
                <a:latin typeface="Times New Roman"/>
                <a:cs typeface="Times New Roman"/>
              </a:rPr>
              <a:t>2024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spc="-105" dirty="0">
                <a:latin typeface="Times New Roman"/>
                <a:cs typeface="Times New Roman"/>
              </a:rPr>
              <a:t>(cartacea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da</a:t>
            </a:r>
            <a:endParaRPr sz="2400">
              <a:latin typeface="Times New Roman"/>
              <a:cs typeface="Times New Roman"/>
            </a:endParaRPr>
          </a:p>
          <a:p>
            <a:pPr marL="297180">
              <a:lnSpc>
                <a:spcPct val="100000"/>
              </a:lnSpc>
              <a:spcBef>
                <a:spcPts val="5"/>
              </a:spcBef>
            </a:pPr>
            <a:r>
              <a:rPr sz="2400" spc="-90" dirty="0">
                <a:latin typeface="Times New Roman"/>
                <a:cs typeface="Times New Roman"/>
              </a:rPr>
              <a:t>presentare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70" dirty="0">
                <a:latin typeface="Times New Roman"/>
                <a:cs typeface="Times New Roman"/>
              </a:rPr>
              <a:t>tramite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PEC)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508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400"/>
              </a:spcBef>
            </a:pP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Docenti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90" dirty="0">
                <a:solidFill>
                  <a:srgbClr val="FFFFFF"/>
                </a:solidFill>
                <a:latin typeface="Arial"/>
                <a:cs typeface="Arial"/>
              </a:rPr>
              <a:t>destinatari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80" dirty="0">
                <a:solidFill>
                  <a:srgbClr val="FFFFFF"/>
                </a:solidFill>
                <a:latin typeface="Arial"/>
                <a:cs typeface="Arial"/>
              </a:rPr>
              <a:t>delle</a:t>
            </a:r>
            <a:r>
              <a:rPr sz="3600" b="1" spc="-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40" dirty="0">
                <a:solidFill>
                  <a:srgbClr val="FFFFFF"/>
                </a:solidFill>
                <a:latin typeface="Arial"/>
                <a:cs typeface="Arial"/>
              </a:rPr>
              <a:t>Utilizzazioni</a:t>
            </a:r>
            <a:endParaRPr sz="3600" dirty="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  <a:spcBef>
                <a:spcPts val="25"/>
              </a:spcBef>
            </a:pPr>
            <a:r>
              <a:rPr sz="2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(art.</a:t>
            </a:r>
            <a:r>
              <a:rPr sz="2800" spc="4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</a:t>
            </a:r>
            <a:r>
              <a:rPr sz="2800" spc="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comma </a:t>
            </a:r>
            <a:r>
              <a:rPr sz="280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1)</a:t>
            </a:r>
            <a:endParaRPr sz="2800" dirty="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393825"/>
            <a:ext cx="7643495" cy="437578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86385" marR="27940" indent="-274320" algn="just">
              <a:lnSpc>
                <a:spcPct val="78100"/>
              </a:lnSpc>
              <a:spcBef>
                <a:spcPts val="52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dirty="0">
                <a:latin typeface="Times New Roman"/>
                <a:cs typeface="Times New Roman"/>
              </a:rPr>
              <a:t>Docenti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che,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dopo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le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operazioni</a:t>
            </a:r>
            <a:r>
              <a:rPr sz="1600" spc="1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14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trasferimento</a:t>
            </a:r>
            <a:r>
              <a:rPr sz="1600" spc="1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risultino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qualunque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titolo</a:t>
            </a:r>
            <a:r>
              <a:rPr sz="1600" spc="16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senza</a:t>
            </a:r>
            <a:r>
              <a:rPr sz="1600" b="1" spc="170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sede </a:t>
            </a:r>
            <a:r>
              <a:rPr sz="1600" b="1" spc="-10" dirty="0">
                <a:latin typeface="Times New Roman"/>
                <a:cs typeface="Times New Roman"/>
              </a:rPr>
              <a:t>definitiva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spc="60" dirty="0">
                <a:latin typeface="Times New Roman"/>
                <a:cs typeface="Times New Roman"/>
              </a:rPr>
              <a:t>o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</a:t>
            </a:r>
            <a:r>
              <a:rPr sz="1600" b="1" spc="-4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esubero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sulla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provincia;</a:t>
            </a:r>
            <a:endParaRPr sz="1600">
              <a:latin typeface="Times New Roman"/>
              <a:cs typeface="Times New Roman"/>
            </a:endParaRPr>
          </a:p>
          <a:p>
            <a:pPr marL="286385" indent="-273685" algn="just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75" dirty="0">
                <a:latin typeface="Times New Roman"/>
                <a:cs typeface="Times New Roman"/>
              </a:rPr>
              <a:t>Docenti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dichiarati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soprannumerari</a:t>
            </a:r>
            <a:r>
              <a:rPr sz="1600" b="1" spc="-85" dirty="0">
                <a:latin typeface="Times New Roman"/>
                <a:cs typeface="Times New Roman"/>
              </a:rPr>
              <a:t> </a:t>
            </a:r>
            <a:r>
              <a:rPr sz="1600" spc="-130" dirty="0">
                <a:latin typeface="Georgia"/>
                <a:cs typeface="Georgia"/>
              </a:rPr>
              <a:t>sull’organico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della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scuola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di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titolarità;</a:t>
            </a:r>
            <a:endParaRPr sz="1600">
              <a:latin typeface="Times New Roman"/>
              <a:cs typeface="Times New Roman"/>
            </a:endParaRPr>
          </a:p>
          <a:p>
            <a:pPr marL="286385" marR="11430" indent="-274320" algn="just">
              <a:lnSpc>
                <a:spcPts val="1540"/>
              </a:lnSpc>
              <a:spcBef>
                <a:spcPts val="67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65" dirty="0">
                <a:latin typeface="Times New Roman"/>
                <a:cs typeface="Times New Roman"/>
              </a:rPr>
              <a:t>Docenti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trasferiti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quali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soprannumerari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domanda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condizionata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oppure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d’ufficio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nei </a:t>
            </a:r>
            <a:r>
              <a:rPr sz="1600" b="1" dirty="0">
                <a:latin typeface="Times New Roman"/>
                <a:cs typeface="Times New Roman"/>
              </a:rPr>
              <a:t>9</a:t>
            </a:r>
            <a:r>
              <a:rPr sz="1600" b="1" spc="-9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anni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scolastici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precedenti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5" dirty="0">
                <a:latin typeface="Georgia"/>
                <a:cs typeface="Georgia"/>
              </a:rPr>
              <a:t>(dall’a</a:t>
            </a:r>
            <a:r>
              <a:rPr sz="1600" spc="-105" dirty="0">
                <a:latin typeface="Times New Roman"/>
                <a:cs typeface="Times New Roman"/>
              </a:rPr>
              <a:t>.s.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2013/14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5" dirty="0">
                <a:latin typeface="Times New Roman"/>
                <a:cs typeface="Times New Roman"/>
              </a:rPr>
              <a:t>successivi)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che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105" dirty="0">
                <a:latin typeface="Times New Roman"/>
                <a:cs typeface="Times New Roman"/>
              </a:rPr>
              <a:t>abbiano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richiesto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in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0" dirty="0">
                <a:latin typeface="Times New Roman"/>
                <a:cs typeface="Times New Roman"/>
              </a:rPr>
              <a:t>ciascun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anno </a:t>
            </a:r>
            <a:r>
              <a:rPr sz="1600" spc="-130" dirty="0">
                <a:latin typeface="Georgia"/>
                <a:cs typeface="Georgia"/>
              </a:rPr>
              <a:t>dell’ottennio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il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trasferimento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135" dirty="0">
                <a:latin typeface="Georgia"/>
                <a:cs typeface="Georgia"/>
              </a:rPr>
              <a:t>nell’istituzione/comune</a:t>
            </a:r>
            <a:r>
              <a:rPr sz="1600" spc="50" dirty="0">
                <a:latin typeface="Georgia"/>
                <a:cs typeface="Georgia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precedente</a:t>
            </a:r>
            <a:r>
              <a:rPr sz="1600" spc="114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titolarità;</a:t>
            </a:r>
            <a:endParaRPr sz="16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78100"/>
              </a:lnSpc>
              <a:spcBef>
                <a:spcPts val="615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55" dirty="0">
                <a:latin typeface="Times New Roman"/>
                <a:cs typeface="Times New Roman"/>
              </a:rPr>
              <a:t>Docenti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Times New Roman"/>
                <a:cs typeface="Times New Roman"/>
              </a:rPr>
              <a:t>restituiti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ai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ruoli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ai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sensi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Georgia"/>
                <a:cs typeface="Georgia"/>
              </a:rPr>
              <a:t>dell’art</a:t>
            </a:r>
            <a:r>
              <a:rPr sz="1600" spc="-75" dirty="0">
                <a:latin typeface="Times New Roman"/>
                <a:cs typeface="Times New Roman"/>
              </a:rPr>
              <a:t>.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7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C.C.N.I.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6.3.2019,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che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hanno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avuto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una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sede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di </a:t>
            </a:r>
            <a:r>
              <a:rPr sz="1600" spc="-40" dirty="0">
                <a:latin typeface="Times New Roman"/>
                <a:cs typeface="Times New Roman"/>
              </a:rPr>
              <a:t>titolarità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non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compresa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tra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quelle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espresse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domanda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ovvero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docenti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che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siano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stati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Times New Roman"/>
                <a:cs typeface="Times New Roman"/>
              </a:rPr>
              <a:t>restituiti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ai </a:t>
            </a:r>
            <a:r>
              <a:rPr sz="1600" spc="-55" dirty="0">
                <a:latin typeface="Times New Roman"/>
                <a:cs typeface="Times New Roman"/>
              </a:rPr>
              <a:t>ruoli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spc="-35" dirty="0">
                <a:latin typeface="Times New Roman"/>
                <a:cs typeface="Times New Roman"/>
              </a:rPr>
              <a:t>oltre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i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termini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presentazione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delle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domande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di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mobilità;</a:t>
            </a:r>
            <a:endParaRPr sz="1600">
              <a:latin typeface="Times New Roman"/>
              <a:cs typeface="Times New Roman"/>
            </a:endParaRPr>
          </a:p>
          <a:p>
            <a:pPr marL="286385" marR="15240" indent="-274320" algn="just">
              <a:lnSpc>
                <a:spcPct val="78200"/>
              </a:lnSpc>
              <a:spcBef>
                <a:spcPts val="60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35" dirty="0">
                <a:latin typeface="Times New Roman"/>
                <a:cs typeface="Times New Roman"/>
              </a:rPr>
              <a:t>Docenti</a:t>
            </a:r>
            <a:r>
              <a:rPr sz="1600" spc="20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appartenenti</a:t>
            </a:r>
            <a:r>
              <a:rPr sz="1600" b="1" spc="2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</a:t>
            </a:r>
            <a:r>
              <a:rPr sz="1600" b="1" spc="2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ruoli,</a:t>
            </a:r>
            <a:r>
              <a:rPr sz="1600" b="1" spc="18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posti</a:t>
            </a:r>
            <a:r>
              <a:rPr sz="1600" b="1" spc="204" dirty="0">
                <a:latin typeface="Times New Roman"/>
                <a:cs typeface="Times New Roman"/>
              </a:rPr>
              <a:t> </a:t>
            </a:r>
            <a:r>
              <a:rPr sz="1600" b="1" spc="60" dirty="0">
                <a:latin typeface="Times New Roman"/>
                <a:cs typeface="Times New Roman"/>
              </a:rPr>
              <a:t>o</a:t>
            </a:r>
            <a:r>
              <a:rPr sz="1600" b="1" spc="20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classi</a:t>
            </a:r>
            <a:r>
              <a:rPr sz="1600" b="1" spc="2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20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concorso</a:t>
            </a:r>
            <a:r>
              <a:rPr sz="1600" b="1" spc="20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</a:t>
            </a:r>
            <a:r>
              <a:rPr sz="1600" b="1" spc="20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esubero,</a:t>
            </a:r>
            <a:r>
              <a:rPr sz="1600" b="1" spc="15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che</a:t>
            </a:r>
            <a:r>
              <a:rPr sz="1600" b="1" spc="22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richiedano </a:t>
            </a:r>
            <a:r>
              <a:rPr sz="1600" b="1" dirty="0">
                <a:latin typeface="Times New Roman"/>
                <a:cs typeface="Times New Roman"/>
              </a:rPr>
              <a:t>l’utilizzazione</a:t>
            </a:r>
            <a:r>
              <a:rPr sz="1600" b="1" spc="4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altri</a:t>
            </a:r>
            <a:r>
              <a:rPr sz="1600" b="1" spc="3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ruoli,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posti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spc="60" dirty="0">
                <a:latin typeface="Times New Roman"/>
                <a:cs typeface="Times New Roman"/>
              </a:rPr>
              <a:t>o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classi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concorso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per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cui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hanno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titolo,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60" dirty="0">
                <a:latin typeface="Times New Roman"/>
                <a:cs typeface="Times New Roman"/>
              </a:rPr>
              <a:t>o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su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posti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48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sostegno,</a:t>
            </a:r>
            <a:r>
              <a:rPr sz="1600" b="1" spc="44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nell’ambito</a:t>
            </a:r>
            <a:r>
              <a:rPr sz="1600" b="1" spc="49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del</a:t>
            </a:r>
            <a:r>
              <a:rPr sz="1600" b="1" spc="48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ruolo</a:t>
            </a:r>
            <a:r>
              <a:rPr sz="1600" b="1" spc="48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48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appartenenza,</a:t>
            </a:r>
            <a:r>
              <a:rPr sz="1600" b="1" spc="4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anche</a:t>
            </a:r>
            <a:r>
              <a:rPr sz="1600" spc="4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se</a:t>
            </a:r>
            <a:r>
              <a:rPr sz="1600" spc="48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privi</a:t>
            </a:r>
            <a:r>
              <a:rPr sz="1600" spc="48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48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titolo</a:t>
            </a:r>
            <a:r>
              <a:rPr sz="1600" spc="49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di </a:t>
            </a:r>
            <a:r>
              <a:rPr sz="1600" spc="-90" dirty="0">
                <a:latin typeface="Times New Roman"/>
                <a:cs typeface="Times New Roman"/>
              </a:rPr>
              <a:t>specializzazione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(in</a:t>
            </a:r>
            <a:r>
              <a:rPr sz="1600" spc="-90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questo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caso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fermo </a:t>
            </a:r>
            <a:r>
              <a:rPr sz="1600" spc="-45" dirty="0">
                <a:latin typeface="Times New Roman"/>
                <a:cs typeface="Times New Roman"/>
              </a:rPr>
              <a:t>restando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55" dirty="0">
                <a:latin typeface="Georgia"/>
                <a:cs typeface="Georgia"/>
              </a:rPr>
              <a:t>l’accantonamento</a:t>
            </a:r>
            <a:r>
              <a:rPr sz="1600" spc="60" dirty="0">
                <a:latin typeface="Georgia"/>
                <a:cs typeface="Georgia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dei</a:t>
            </a:r>
            <a:r>
              <a:rPr sz="1600" spc="-25" dirty="0">
                <a:latin typeface="Times New Roman"/>
                <a:cs typeface="Times New Roman"/>
              </a:rPr>
              <a:t> posti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per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supplenti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con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il </a:t>
            </a:r>
            <a:r>
              <a:rPr sz="1600" spc="-40" dirty="0">
                <a:latin typeface="Times New Roman"/>
                <a:cs typeface="Times New Roman"/>
              </a:rPr>
              <a:t>titolo),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nella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0" dirty="0">
                <a:latin typeface="Times New Roman"/>
                <a:cs typeface="Times New Roman"/>
              </a:rPr>
              <a:t>provincia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nei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limiti</a:t>
            </a:r>
            <a:r>
              <a:rPr sz="1600" spc="-95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Georgia"/>
                <a:cs typeface="Georgia"/>
              </a:rPr>
              <a:t>dell’esubero</a:t>
            </a:r>
            <a:r>
              <a:rPr sz="1600" b="1" spc="-4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286385" marR="257175" indent="-274320">
              <a:lnSpc>
                <a:spcPct val="78100"/>
              </a:lnSpc>
              <a:spcBef>
                <a:spcPts val="60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75" dirty="0">
                <a:latin typeface="Times New Roman"/>
                <a:cs typeface="Times New Roman"/>
              </a:rPr>
              <a:t>Docenti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titolari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5" dirty="0">
                <a:latin typeface="Times New Roman"/>
                <a:cs typeface="Times New Roman"/>
              </a:rPr>
              <a:t>su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insegnamento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curriculare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 possesso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del titolo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specializzazione</a:t>
            </a:r>
            <a:r>
              <a:rPr sz="1600" b="1" spc="-10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che </a:t>
            </a:r>
            <a:r>
              <a:rPr sz="1600" b="1" dirty="0">
                <a:latin typeface="Times New Roman"/>
                <a:cs typeface="Times New Roman"/>
              </a:rPr>
              <a:t>chiedono</a:t>
            </a:r>
            <a:r>
              <a:rPr sz="1600" b="1" spc="-8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essere </a:t>
            </a:r>
            <a:r>
              <a:rPr sz="1600" b="1" dirty="0">
                <a:latin typeface="Times New Roman"/>
                <a:cs typeface="Times New Roman"/>
              </a:rPr>
              <a:t>utilizzati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solo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su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sostegno,</a:t>
            </a:r>
            <a:r>
              <a:rPr sz="1600" b="1" spc="-1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nell’ambito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dello </a:t>
            </a:r>
            <a:r>
              <a:rPr sz="1600" b="1" spc="-10" dirty="0">
                <a:latin typeface="Times New Roman"/>
                <a:cs typeface="Times New Roman"/>
              </a:rPr>
              <a:t>stesso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ordine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di </a:t>
            </a:r>
            <a:r>
              <a:rPr sz="1600" b="1" spc="-10" dirty="0">
                <a:latin typeface="Times New Roman"/>
                <a:cs typeface="Times New Roman"/>
              </a:rPr>
              <a:t>scuola.</a:t>
            </a:r>
            <a:endParaRPr sz="1600">
              <a:latin typeface="Times New Roman"/>
              <a:cs typeface="Times New Roman"/>
            </a:endParaRPr>
          </a:p>
          <a:p>
            <a:pPr marL="286385" marR="55880" indent="-274320" algn="just">
              <a:lnSpc>
                <a:spcPct val="79800"/>
              </a:lnSpc>
              <a:spcBef>
                <a:spcPts val="61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80" dirty="0">
                <a:latin typeface="Times New Roman"/>
                <a:cs typeface="Times New Roman"/>
              </a:rPr>
              <a:t>Docenti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titolari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45" dirty="0">
                <a:latin typeface="Times New Roman"/>
                <a:cs typeface="Times New Roman"/>
              </a:rPr>
              <a:t>su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insegnamento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curriculare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che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chiedono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10" dirty="0">
                <a:latin typeface="Times New Roman"/>
                <a:cs typeface="Times New Roman"/>
              </a:rPr>
              <a:t>di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essere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utilizzati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45" dirty="0">
                <a:latin typeface="Times New Roman"/>
                <a:cs typeface="Times New Roman"/>
              </a:rPr>
              <a:t>su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posti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istituiti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presso </a:t>
            </a:r>
            <a:r>
              <a:rPr sz="1600" spc="-80" dirty="0">
                <a:latin typeface="Times New Roman"/>
                <a:cs typeface="Times New Roman"/>
              </a:rPr>
              <a:t>le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strutture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ospedaliere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presso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le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istituzioni </a:t>
            </a:r>
            <a:r>
              <a:rPr sz="1600" b="1" spc="-20" dirty="0">
                <a:latin typeface="Times New Roman"/>
                <a:cs typeface="Times New Roman"/>
              </a:rPr>
              <a:t>carcerarie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nonché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sulle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sedi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organico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dei </a:t>
            </a:r>
            <a:r>
              <a:rPr sz="1600" b="1" spc="-105" dirty="0">
                <a:latin typeface="Times New Roman"/>
                <a:cs typeface="Times New Roman"/>
              </a:rPr>
              <a:t>CPIA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sui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posti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relativi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ai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percorsi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secondo</a:t>
            </a:r>
            <a:r>
              <a:rPr sz="1600" b="1" spc="-8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livello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50" dirty="0">
                <a:latin typeface="Times New Roman"/>
                <a:cs typeface="Times New Roman"/>
              </a:rPr>
              <a:t>(ex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corsi</a:t>
            </a:r>
            <a:r>
              <a:rPr sz="1600" b="1" spc="-1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serali).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508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400"/>
              </a:spcBef>
            </a:pP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Docenti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90" dirty="0">
                <a:solidFill>
                  <a:srgbClr val="FFFFFF"/>
                </a:solidFill>
                <a:latin typeface="Arial"/>
                <a:cs typeface="Arial"/>
              </a:rPr>
              <a:t>destinatari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80" dirty="0">
                <a:solidFill>
                  <a:srgbClr val="FFFFFF"/>
                </a:solidFill>
                <a:latin typeface="Arial"/>
                <a:cs typeface="Arial"/>
              </a:rPr>
              <a:t>delle</a:t>
            </a:r>
            <a:r>
              <a:rPr sz="3600" b="1" spc="-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40" dirty="0">
                <a:solidFill>
                  <a:srgbClr val="FFFFFF"/>
                </a:solidFill>
                <a:latin typeface="Arial"/>
                <a:cs typeface="Arial"/>
              </a:rPr>
              <a:t>Utilizzazioni</a:t>
            </a:r>
            <a:endParaRPr sz="3600" dirty="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  <a:spcBef>
                <a:spcPts val="25"/>
              </a:spcBef>
            </a:pPr>
            <a:r>
              <a:rPr sz="2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(art.</a:t>
            </a:r>
            <a:r>
              <a:rPr sz="2800" spc="4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2</a:t>
            </a:r>
            <a:r>
              <a:rPr sz="2800" spc="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comma </a:t>
            </a:r>
            <a:r>
              <a:rPr sz="280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1)</a:t>
            </a:r>
            <a:endParaRPr sz="2800" dirty="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864359"/>
            <a:ext cx="7647305" cy="4037329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86385" marR="20320" indent="-274320" algn="just">
              <a:lnSpc>
                <a:spcPct val="78100"/>
              </a:lnSpc>
              <a:spcBef>
                <a:spcPts val="520"/>
              </a:spcBef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65" dirty="0">
                <a:latin typeface="Times New Roman"/>
                <a:cs typeface="Times New Roman"/>
              </a:rPr>
              <a:t>Docenti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di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scuola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primaria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35" dirty="0">
                <a:latin typeface="Times New Roman"/>
                <a:cs typeface="Times New Roman"/>
              </a:rPr>
              <a:t>titolari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su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Times New Roman"/>
                <a:cs typeface="Times New Roman"/>
              </a:rPr>
              <a:t>posto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comune,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in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possesso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del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titolo per</a:t>
            </a:r>
            <a:r>
              <a:rPr sz="1600" b="1" spc="-10" dirty="0">
                <a:latin typeface="Times New Roman"/>
                <a:cs typeface="Times New Roman"/>
              </a:rPr>
              <a:t> l’insegnamento </a:t>
            </a:r>
            <a:r>
              <a:rPr sz="1600" b="1" dirty="0">
                <a:latin typeface="Times New Roman"/>
                <a:cs typeface="Times New Roman"/>
              </a:rPr>
              <a:t>della</a:t>
            </a:r>
            <a:r>
              <a:rPr sz="1600" b="1" spc="10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lingua</a:t>
            </a:r>
            <a:r>
              <a:rPr sz="1600" b="1" spc="10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inglese,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che</a:t>
            </a:r>
            <a:r>
              <a:rPr sz="1600" b="1" spc="10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chiedono</a:t>
            </a:r>
            <a:r>
              <a:rPr sz="1600" b="1" spc="7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9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essere</a:t>
            </a:r>
            <a:r>
              <a:rPr sz="1600" b="1" spc="1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utilizzati</a:t>
            </a:r>
            <a:r>
              <a:rPr sz="1600" b="1" spc="9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su</a:t>
            </a:r>
            <a:r>
              <a:rPr sz="1600" b="1" spc="7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posto</a:t>
            </a:r>
            <a:r>
              <a:rPr sz="1600" b="1" spc="6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9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lingua</a:t>
            </a:r>
            <a:r>
              <a:rPr sz="1600" b="1" spc="10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inglese,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nella </a:t>
            </a:r>
            <a:r>
              <a:rPr sz="1600" spc="-95" dirty="0">
                <a:latin typeface="Times New Roman"/>
                <a:cs typeface="Times New Roman"/>
              </a:rPr>
              <a:t>scuola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di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titolarità </a:t>
            </a:r>
            <a:r>
              <a:rPr sz="1600" spc="-80" dirty="0">
                <a:latin typeface="Times New Roman"/>
                <a:cs typeface="Times New Roman"/>
              </a:rPr>
              <a:t>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in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altra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scuola,</a:t>
            </a:r>
            <a:r>
              <a:rPr sz="1600" spc="-14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nel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114" dirty="0">
                <a:latin typeface="Times New Roman"/>
                <a:cs typeface="Times New Roman"/>
              </a:rPr>
              <a:t>caso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in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cui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nella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propria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non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25" dirty="0">
                <a:latin typeface="Times New Roman"/>
                <a:cs typeface="Times New Roman"/>
              </a:rPr>
              <a:t>vi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10" dirty="0">
                <a:latin typeface="Times New Roman"/>
                <a:cs typeface="Times New Roman"/>
              </a:rPr>
              <a:t>siano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posti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disponibili.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80"/>
              </a:spcBef>
              <a:buClr>
                <a:srgbClr val="FF0000"/>
              </a:buClr>
              <a:buFont typeface="Wingdings"/>
              <a:buChar char=""/>
            </a:pPr>
            <a:endParaRPr sz="1600">
              <a:latin typeface="Times New Roman"/>
              <a:cs typeface="Times New Roman"/>
            </a:endParaRPr>
          </a:p>
          <a:p>
            <a:pPr marL="286385" marR="69850" indent="-274320" algn="just">
              <a:lnSpc>
                <a:spcPts val="1700"/>
              </a:lnSpc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spc="-75" dirty="0">
                <a:latin typeface="Times New Roman"/>
                <a:cs typeface="Times New Roman"/>
              </a:rPr>
              <a:t>Docenti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in </a:t>
            </a:r>
            <a:r>
              <a:rPr sz="1600" spc="-100" dirty="0">
                <a:latin typeface="Times New Roman"/>
                <a:cs typeface="Times New Roman"/>
              </a:rPr>
              <a:t>possesso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dei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requisiti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di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cui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al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5" dirty="0">
                <a:latin typeface="Times New Roman"/>
                <a:cs typeface="Times New Roman"/>
              </a:rPr>
              <a:t>DM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8/2011 </a:t>
            </a:r>
            <a:r>
              <a:rPr sz="1600" spc="-60" dirty="0">
                <a:latin typeface="Times New Roman"/>
                <a:cs typeface="Times New Roman"/>
              </a:rPr>
              <a:t>che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chiedono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di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essere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utilizzati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nella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35" dirty="0">
                <a:latin typeface="Times New Roman"/>
                <a:cs typeface="Times New Roman"/>
              </a:rPr>
              <a:t>scuola </a:t>
            </a:r>
            <a:r>
              <a:rPr sz="1600" spc="-65" dirty="0">
                <a:latin typeface="Times New Roman"/>
                <a:cs typeface="Times New Roman"/>
              </a:rPr>
              <a:t>primaria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per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10" dirty="0">
                <a:latin typeface="Times New Roman"/>
                <a:cs typeface="Times New Roman"/>
              </a:rPr>
              <a:t>la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diffusione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della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cultura</a:t>
            </a:r>
            <a:r>
              <a:rPr sz="1600" b="1" spc="-6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pratica</a:t>
            </a:r>
            <a:r>
              <a:rPr sz="1600" b="1" spc="-6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musicale.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50"/>
              </a:spcBef>
              <a:buClr>
                <a:srgbClr val="FF0000"/>
              </a:buClr>
              <a:buFont typeface="Wingdings"/>
              <a:buChar char=""/>
            </a:pPr>
            <a:endParaRPr sz="1600">
              <a:latin typeface="Times New Roman"/>
              <a:cs typeface="Times New Roman"/>
            </a:endParaRPr>
          </a:p>
          <a:p>
            <a:pPr marL="286385" marR="26034" indent="-274320" algn="just">
              <a:lnSpc>
                <a:spcPts val="1540"/>
              </a:lnSpc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b="1" dirty="0">
                <a:latin typeface="Times New Roman"/>
                <a:cs typeface="Times New Roman"/>
              </a:rPr>
              <a:t>ITP</a:t>
            </a:r>
            <a:r>
              <a:rPr sz="1600" b="1" spc="11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transitati</a:t>
            </a:r>
            <a:r>
              <a:rPr sz="1600" b="1" spc="1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dagli</a:t>
            </a:r>
            <a:r>
              <a:rPr sz="1600" b="1" spc="114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enti</a:t>
            </a:r>
            <a:r>
              <a:rPr sz="1600" b="1" spc="1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locali</a:t>
            </a:r>
            <a:r>
              <a:rPr sz="1600" b="1" spc="11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che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chiedono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114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essere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Times New Roman"/>
                <a:cs typeface="Times New Roman"/>
              </a:rPr>
              <a:t>utilizzati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sui</a:t>
            </a:r>
            <a:r>
              <a:rPr sz="1600" spc="11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posti</a:t>
            </a:r>
            <a:r>
              <a:rPr sz="1600" spc="114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disponibili,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con </a:t>
            </a:r>
            <a:r>
              <a:rPr sz="1600" spc="-40" dirty="0">
                <a:latin typeface="Times New Roman"/>
                <a:cs typeface="Times New Roman"/>
              </a:rPr>
              <a:t>riguardo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Times New Roman"/>
                <a:cs typeface="Times New Roman"/>
              </a:rPr>
              <a:t>alle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abilitazioni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possedute,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titoli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60" dirty="0">
                <a:latin typeface="Times New Roman"/>
                <a:cs typeface="Times New Roman"/>
              </a:rPr>
              <a:t>studio,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alla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specializzazione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sostegno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conseguito </a:t>
            </a:r>
            <a:r>
              <a:rPr sz="1600" spc="-95" dirty="0">
                <a:latin typeface="Times New Roman"/>
                <a:cs typeface="Times New Roman"/>
              </a:rPr>
              <a:t>anche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35" dirty="0">
                <a:latin typeface="Times New Roman"/>
                <a:cs typeface="Times New Roman"/>
              </a:rPr>
              <a:t>a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0" dirty="0">
                <a:latin typeface="Times New Roman"/>
                <a:cs typeface="Times New Roman"/>
              </a:rPr>
              <a:t>seguito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del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corso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di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riconversione.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65"/>
              </a:spcBef>
              <a:buClr>
                <a:srgbClr val="FF0000"/>
              </a:buClr>
              <a:buFont typeface="Wingdings"/>
              <a:buChar char=""/>
            </a:pPr>
            <a:endParaRPr sz="1600">
              <a:latin typeface="Times New Roman"/>
              <a:cs typeface="Times New Roman"/>
            </a:endParaRPr>
          </a:p>
          <a:p>
            <a:pPr marL="286385" marR="19050" indent="-274320" algn="just">
              <a:lnSpc>
                <a:spcPct val="79700"/>
              </a:lnSpc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b="1" spc="-110" dirty="0">
                <a:latin typeface="Times New Roman"/>
                <a:cs typeface="Times New Roman"/>
              </a:rPr>
              <a:t>ITP</a:t>
            </a:r>
            <a:r>
              <a:rPr sz="1600" b="1" spc="170" dirty="0">
                <a:latin typeface="Times New Roman"/>
                <a:cs typeface="Times New Roman"/>
              </a:rPr>
              <a:t> </a:t>
            </a:r>
            <a:r>
              <a:rPr sz="1600" b="1" spc="5" dirty="0">
                <a:latin typeface="Times New Roman"/>
                <a:cs typeface="Times New Roman"/>
              </a:rPr>
              <a:t>in</a:t>
            </a:r>
            <a:r>
              <a:rPr sz="1600" b="1" spc="16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esubero</a:t>
            </a:r>
            <a:r>
              <a:rPr sz="1600" b="1" spc="155" dirty="0">
                <a:latin typeface="Times New Roman"/>
                <a:cs typeface="Times New Roman"/>
              </a:rPr>
              <a:t> </a:t>
            </a:r>
            <a:r>
              <a:rPr sz="1600" b="1" spc="20" dirty="0">
                <a:latin typeface="Times New Roman"/>
                <a:cs typeface="Times New Roman"/>
              </a:rPr>
              <a:t>che</a:t>
            </a:r>
            <a:r>
              <a:rPr sz="1600" b="1" spc="170" dirty="0">
                <a:latin typeface="Times New Roman"/>
                <a:cs typeface="Times New Roman"/>
              </a:rPr>
              <a:t> </a:t>
            </a:r>
            <a:r>
              <a:rPr sz="1600" b="1" spc="10" dirty="0">
                <a:latin typeface="Times New Roman"/>
                <a:cs typeface="Times New Roman"/>
              </a:rPr>
              <a:t>possono</a:t>
            </a:r>
            <a:r>
              <a:rPr sz="1600" b="1" spc="130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essere</a:t>
            </a:r>
            <a:r>
              <a:rPr sz="1600" b="1" spc="19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utilizzati</a:t>
            </a:r>
            <a:r>
              <a:rPr sz="1600" b="1" spc="160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su</a:t>
            </a:r>
            <a:r>
              <a:rPr sz="1600" b="1" spc="15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classi</a:t>
            </a:r>
            <a:r>
              <a:rPr sz="1600" b="1" spc="155" dirty="0">
                <a:latin typeface="Times New Roman"/>
                <a:cs typeface="Times New Roman"/>
              </a:rPr>
              <a:t> </a:t>
            </a:r>
            <a:r>
              <a:rPr sz="1600" b="1" spc="20" dirty="0">
                <a:latin typeface="Times New Roman"/>
                <a:cs typeface="Times New Roman"/>
              </a:rPr>
              <a:t>di</a:t>
            </a:r>
            <a:r>
              <a:rPr sz="1600" b="1" spc="155" dirty="0">
                <a:latin typeface="Times New Roman"/>
                <a:cs typeface="Times New Roman"/>
              </a:rPr>
              <a:t> </a:t>
            </a:r>
            <a:r>
              <a:rPr sz="1600" b="1" spc="15" dirty="0">
                <a:latin typeface="Times New Roman"/>
                <a:cs typeface="Times New Roman"/>
              </a:rPr>
              <a:t>concorso</a:t>
            </a:r>
            <a:r>
              <a:rPr sz="1600" b="1" spc="1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appartenenti</a:t>
            </a:r>
            <a:r>
              <a:rPr sz="1600" b="1" spc="16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alla</a:t>
            </a:r>
            <a:r>
              <a:rPr sz="1600" b="1" spc="-4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tabella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spc="-95" dirty="0">
                <a:latin typeface="Times New Roman"/>
                <a:cs typeface="Times New Roman"/>
              </a:rPr>
              <a:t>A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35" dirty="0">
                <a:latin typeface="Times New Roman"/>
                <a:cs typeface="Times New Roman"/>
              </a:rPr>
              <a:t>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85" dirty="0">
                <a:latin typeface="Times New Roman"/>
                <a:cs typeface="Times New Roman"/>
              </a:rPr>
              <a:t>B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25" dirty="0">
                <a:latin typeface="Times New Roman"/>
                <a:cs typeface="Times New Roman"/>
              </a:rPr>
              <a:t>del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spc="-80" dirty="0">
                <a:latin typeface="Times New Roman"/>
                <a:cs typeface="Times New Roman"/>
              </a:rPr>
              <a:t>DPR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20" dirty="0">
                <a:latin typeface="Times New Roman"/>
                <a:cs typeface="Times New Roman"/>
              </a:rPr>
              <a:t>19/16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per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le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quali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hanno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il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titolo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anche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nei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posti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disponibili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degli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Uffici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45" dirty="0">
                <a:latin typeface="Times New Roman"/>
                <a:cs typeface="Times New Roman"/>
              </a:rPr>
              <a:t>Tecnici</a:t>
            </a:r>
            <a:r>
              <a:rPr sz="1600" b="1" spc="-125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costituiti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negli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istituti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tecnici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e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professionali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in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attuazione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80" dirty="0">
                <a:latin typeface="Times New Roman"/>
                <a:cs typeface="Times New Roman"/>
              </a:rPr>
              <a:t>dei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14" dirty="0">
                <a:latin typeface="Times New Roman"/>
                <a:cs typeface="Times New Roman"/>
              </a:rPr>
              <a:t>nuovi</a:t>
            </a:r>
            <a:r>
              <a:rPr sz="1600" spc="90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regolamenti.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/>
              <a:buChar char=""/>
            </a:pPr>
            <a:endParaRPr sz="16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78100"/>
              </a:lnSpc>
              <a:buClr>
                <a:srgbClr val="FF0000"/>
              </a:buClr>
              <a:buSzPct val="84375"/>
              <a:buFont typeface="Wingdings"/>
              <a:buChar char=""/>
              <a:tabLst>
                <a:tab pos="286385" algn="l"/>
              </a:tabLst>
            </a:pPr>
            <a:r>
              <a:rPr sz="1600" b="1" spc="-10" dirty="0">
                <a:latin typeface="Times New Roman"/>
                <a:cs typeface="Times New Roman"/>
              </a:rPr>
              <a:t>Insegnanti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religione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cattolica </a:t>
            </a:r>
            <a:r>
              <a:rPr sz="1600" b="1" spc="-20" dirty="0">
                <a:latin typeface="Times New Roman"/>
                <a:cs typeface="Times New Roman"/>
              </a:rPr>
              <a:t>immessi</a:t>
            </a:r>
            <a:r>
              <a:rPr sz="1600" b="1" dirty="0">
                <a:latin typeface="Times New Roman"/>
                <a:cs typeface="Times New Roman"/>
              </a:rPr>
              <a:t> in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ruolo ai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sensi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della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legge </a:t>
            </a:r>
            <a:r>
              <a:rPr sz="1600" b="1" spc="-35" dirty="0">
                <a:latin typeface="Times New Roman"/>
                <a:cs typeface="Times New Roman"/>
              </a:rPr>
              <a:t>18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luglio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65" dirty="0">
                <a:latin typeface="Times New Roman"/>
                <a:cs typeface="Times New Roman"/>
              </a:rPr>
              <a:t>2003,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n. </a:t>
            </a:r>
            <a:r>
              <a:rPr sz="1600" b="1" spc="-55" dirty="0">
                <a:latin typeface="Times New Roman"/>
                <a:cs typeface="Times New Roman"/>
              </a:rPr>
              <a:t>186,</a:t>
            </a:r>
            <a:r>
              <a:rPr sz="1600" b="1" spc="-12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compresi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spc="-65" dirty="0">
                <a:latin typeface="Times New Roman"/>
                <a:cs typeface="Times New Roman"/>
              </a:rPr>
              <a:t>coloro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che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90" dirty="0">
                <a:latin typeface="Times New Roman"/>
                <a:cs typeface="Times New Roman"/>
              </a:rPr>
              <a:t>sono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70" dirty="0">
                <a:latin typeface="Times New Roman"/>
                <a:cs typeface="Times New Roman"/>
              </a:rPr>
              <a:t>incorsi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75" dirty="0">
                <a:latin typeface="Times New Roman"/>
                <a:cs typeface="Times New Roman"/>
              </a:rPr>
              <a:t>nel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0" dirty="0">
                <a:latin typeface="Times New Roman"/>
                <a:cs typeface="Times New Roman"/>
              </a:rPr>
              <a:t>provvedimento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85" dirty="0">
                <a:latin typeface="Times New Roman"/>
                <a:cs typeface="Times New Roman"/>
              </a:rPr>
              <a:t>di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20" dirty="0">
                <a:latin typeface="Times New Roman"/>
                <a:cs typeface="Times New Roman"/>
              </a:rPr>
              <a:t>revoca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Georgia"/>
                <a:cs typeface="Georgia"/>
              </a:rPr>
              <a:t>dell’idoneità</a:t>
            </a:r>
            <a:r>
              <a:rPr sz="1600" spc="-4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946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45"/>
              </a:spcBef>
            </a:pPr>
            <a:endParaRPr sz="3200" dirty="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</a:pPr>
            <a:r>
              <a:rPr sz="3200" spc="-190" dirty="0"/>
              <a:t>Preferenze</a:t>
            </a:r>
            <a:r>
              <a:rPr sz="3200" spc="-150" dirty="0"/>
              <a:t> </a:t>
            </a:r>
            <a:r>
              <a:rPr sz="3200" spc="-195" dirty="0"/>
              <a:t>esprimibili</a:t>
            </a:r>
            <a:r>
              <a:rPr sz="3200" spc="-80" dirty="0"/>
              <a:t> </a:t>
            </a:r>
            <a:r>
              <a:rPr sz="3200" spc="-195" dirty="0"/>
              <a:t>per</a:t>
            </a:r>
            <a:r>
              <a:rPr sz="3200" spc="-45" dirty="0"/>
              <a:t> </a:t>
            </a:r>
            <a:r>
              <a:rPr sz="3200" spc="-130" dirty="0"/>
              <a:t>le</a:t>
            </a:r>
            <a:r>
              <a:rPr sz="3200" spc="-280" dirty="0"/>
              <a:t> </a:t>
            </a:r>
            <a:r>
              <a:rPr sz="3200" spc="-95" dirty="0"/>
              <a:t>utilizzazioni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993775" y="1380490"/>
            <a:ext cx="7650480" cy="438594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286385" marR="26670" indent="-274320" algn="just">
              <a:lnSpc>
                <a:spcPct val="80000"/>
              </a:lnSpc>
              <a:spcBef>
                <a:spcPts val="58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spc="-135" dirty="0">
                <a:latin typeface="Times New Roman"/>
                <a:cs typeface="Times New Roman"/>
              </a:rPr>
              <a:t>Sono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stati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introdotti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criteri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di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scelta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delle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preferenze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per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presentare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domanda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utilizzazione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simili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quanto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previsto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la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mobilità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ordinaria,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quindi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anche </a:t>
            </a:r>
            <a:r>
              <a:rPr sz="2000" dirty="0">
                <a:latin typeface="Times New Roman"/>
                <a:cs typeface="Times New Roman"/>
              </a:rPr>
              <a:t>con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possibilità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richiedere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codici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sintetici</a:t>
            </a:r>
            <a:r>
              <a:rPr sz="2000" b="1" spc="3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3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comune,</a:t>
            </a:r>
            <a:r>
              <a:rPr sz="2000" b="1" spc="2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distretto</a:t>
            </a:r>
            <a:r>
              <a:rPr sz="2000" b="1" spc="350" dirty="0">
                <a:latin typeface="Times New Roman"/>
                <a:cs typeface="Times New Roman"/>
              </a:rPr>
              <a:t> </a:t>
            </a:r>
            <a:r>
              <a:rPr sz="2000" b="1" spc="-50" dirty="0">
                <a:latin typeface="Times New Roman"/>
                <a:cs typeface="Times New Roman"/>
              </a:rPr>
              <a:t>e </a:t>
            </a:r>
            <a:r>
              <a:rPr sz="2000" b="1" spc="-10" dirty="0">
                <a:latin typeface="Times New Roman"/>
                <a:cs typeface="Times New Roman"/>
              </a:rPr>
              <a:t>provincia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80000"/>
              </a:lnSpc>
              <a:spcBef>
                <a:spcPts val="6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docenti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trasferiti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come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soprannumerari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che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chiedono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il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rientro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nella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30" dirty="0">
                <a:latin typeface="Times New Roman"/>
                <a:cs typeface="Times New Roman"/>
              </a:rPr>
              <a:t>scuola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di </a:t>
            </a:r>
            <a:r>
              <a:rPr sz="2000" spc="-55" dirty="0">
                <a:latin typeface="Times New Roman"/>
                <a:cs typeface="Times New Roman"/>
              </a:rPr>
              <a:t>precedente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titolarità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devono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inserire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come</a:t>
            </a:r>
            <a:r>
              <a:rPr sz="2000" b="1" spc="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prima</a:t>
            </a:r>
            <a:r>
              <a:rPr sz="2000" b="1" spc="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preferenza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tale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scuola. </a:t>
            </a:r>
            <a:r>
              <a:rPr sz="2000" dirty="0">
                <a:latin typeface="Times New Roman"/>
                <a:cs typeface="Times New Roman"/>
              </a:rPr>
              <a:t>Dopo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50" dirty="0">
                <a:latin typeface="Georgia"/>
                <a:cs typeface="Georgia"/>
              </a:rPr>
              <a:t>l’espressione</a:t>
            </a:r>
            <a:r>
              <a:rPr sz="2000" spc="145" dirty="0">
                <a:latin typeface="Georgia"/>
                <a:cs typeface="Georgia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tale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preferenza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è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possibile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indicare,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subordine,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le </a:t>
            </a:r>
            <a:r>
              <a:rPr sz="2000" b="1" dirty="0">
                <a:latin typeface="Times New Roman"/>
                <a:cs typeface="Times New Roman"/>
              </a:rPr>
              <a:t>scuole</a:t>
            </a:r>
            <a:r>
              <a:rPr sz="2000" b="1" spc="2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</a:t>
            </a:r>
            <a:r>
              <a:rPr sz="2000" b="1" spc="2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comune</a:t>
            </a:r>
            <a:r>
              <a:rPr sz="2000" b="1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</a:t>
            </a:r>
            <a:r>
              <a:rPr sz="2000" b="1" dirty="0">
                <a:latin typeface="Times New Roman"/>
                <a:cs typeface="Times New Roman"/>
              </a:rPr>
              <a:t>o</a:t>
            </a:r>
            <a:r>
              <a:rPr sz="2000" b="1" spc="2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</a:t>
            </a:r>
            <a:r>
              <a:rPr sz="2000" b="1" spc="2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distretto</a:t>
            </a:r>
            <a:r>
              <a:rPr sz="2000" b="1" spc="2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sub-</a:t>
            </a:r>
            <a:r>
              <a:rPr sz="2000" b="1" dirty="0">
                <a:latin typeface="Times New Roman"/>
                <a:cs typeface="Times New Roman"/>
              </a:rPr>
              <a:t>comunale)</a:t>
            </a:r>
            <a:r>
              <a:rPr sz="2000" b="1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comprende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la </a:t>
            </a:r>
            <a:r>
              <a:rPr sz="2000" spc="-110" dirty="0">
                <a:latin typeface="Times New Roman"/>
                <a:cs typeface="Times New Roman"/>
              </a:rPr>
              <a:t>scuola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precedente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titolarità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o,</a:t>
            </a:r>
            <a:r>
              <a:rPr sz="2000" spc="-12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qualora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non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esistano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posti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richiedibili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detto </a:t>
            </a:r>
            <a:r>
              <a:rPr sz="2000" dirty="0">
                <a:latin typeface="Times New Roman"/>
                <a:cs typeface="Times New Roman"/>
              </a:rPr>
              <a:t>comune,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scuole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comune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viciniore.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Successivamente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possono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essere </a:t>
            </a:r>
            <a:r>
              <a:rPr sz="2000" spc="-95" dirty="0">
                <a:latin typeface="Times New Roman"/>
                <a:cs typeface="Times New Roman"/>
              </a:rPr>
              <a:t>indicate</a:t>
            </a:r>
            <a:r>
              <a:rPr sz="2000" spc="-9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eventuali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ulteriori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preferenze</a:t>
            </a:r>
            <a:r>
              <a:rPr sz="2000" spc="-12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relative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65" dirty="0">
                <a:latin typeface="Times New Roman"/>
                <a:cs typeface="Times New Roman"/>
              </a:rPr>
              <a:t>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scuole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altri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comuni.</a:t>
            </a:r>
            <a:endParaRPr sz="2000">
              <a:latin typeface="Times New Roman"/>
              <a:cs typeface="Times New Roman"/>
            </a:endParaRPr>
          </a:p>
          <a:p>
            <a:pPr marL="286385" marR="24130" indent="-274320" algn="just">
              <a:lnSpc>
                <a:spcPct val="80000"/>
              </a:lnSpc>
              <a:spcBef>
                <a:spcPts val="6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80" dirty="0">
                <a:latin typeface="Times New Roman"/>
                <a:cs typeface="Times New Roman"/>
              </a:rPr>
              <a:t>N.B.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L’indicazione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dell’intero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comune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spc="75" dirty="0">
                <a:latin typeface="Times New Roman"/>
                <a:cs typeface="Times New Roman"/>
              </a:rPr>
              <a:t>(o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distretto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sub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comunale)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di </a:t>
            </a:r>
            <a:r>
              <a:rPr sz="2000" b="1" spc="75" dirty="0">
                <a:latin typeface="Times New Roman"/>
                <a:cs typeface="Times New Roman"/>
              </a:rPr>
              <a:t>ex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titolarità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è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obbligatoria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(anche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nel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25" dirty="0">
                <a:latin typeface="Times New Roman"/>
                <a:cs typeface="Times New Roman"/>
              </a:rPr>
              <a:t>caso</a:t>
            </a:r>
            <a:r>
              <a:rPr sz="2000" dirty="0">
                <a:latin typeface="Times New Roman"/>
                <a:cs typeface="Times New Roman"/>
              </a:rPr>
              <a:t> di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comuni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cui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esista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una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sola </a:t>
            </a:r>
            <a:r>
              <a:rPr sz="2000" spc="-85" dirty="0">
                <a:latin typeface="Times New Roman"/>
                <a:cs typeface="Times New Roman"/>
              </a:rPr>
              <a:t>scuola)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solo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caso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vogliano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esprimere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preferenze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(sia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singola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scuola,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sia </a:t>
            </a:r>
            <a:r>
              <a:rPr sz="2000" spc="-10" dirty="0">
                <a:latin typeface="Times New Roman"/>
                <a:cs typeface="Times New Roman"/>
              </a:rPr>
              <a:t>sintetiche)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altro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comune.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mancata</a:t>
            </a:r>
            <a:r>
              <a:rPr sz="2000" b="1" spc="229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indicazione</a:t>
            </a:r>
            <a:r>
              <a:rPr sz="2000" b="1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della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preferenza </a:t>
            </a:r>
            <a:r>
              <a:rPr sz="2000" spc="-25" dirty="0">
                <a:latin typeface="Times New Roman"/>
                <a:cs typeface="Times New Roman"/>
              </a:rPr>
              <a:t>sintetica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del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comune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distretto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sub-</a:t>
            </a:r>
            <a:r>
              <a:rPr sz="2000" spc="-45" dirty="0">
                <a:latin typeface="Times New Roman"/>
                <a:cs typeface="Times New Roman"/>
              </a:rPr>
              <a:t>comunale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titolarità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annulla</a:t>
            </a:r>
            <a:r>
              <a:rPr sz="2000" b="1" spc="12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le </a:t>
            </a:r>
            <a:r>
              <a:rPr sz="2000" b="1" spc="-10" dirty="0">
                <a:latin typeface="Times New Roman"/>
                <a:cs typeface="Times New Roman"/>
              </a:rPr>
              <a:t>preferenze</a:t>
            </a:r>
            <a:r>
              <a:rPr sz="2000" b="1" spc="-1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puntuali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210" dirty="0">
                <a:latin typeface="Times New Roman"/>
                <a:cs typeface="Times New Roman"/>
              </a:rPr>
              <a:t>e/o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sintetiche</a:t>
            </a:r>
            <a:r>
              <a:rPr sz="2000" b="1" spc="-75" dirty="0">
                <a:latin typeface="Times New Roman"/>
                <a:cs typeface="Times New Roman"/>
              </a:rPr>
              <a:t> </a:t>
            </a:r>
            <a:r>
              <a:rPr sz="2000" b="1" spc="-30" dirty="0">
                <a:latin typeface="Times New Roman"/>
                <a:cs typeface="Times New Roman"/>
              </a:rPr>
              <a:t>relative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ad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altri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comuni.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4121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244"/>
              </a:spcBef>
            </a:pPr>
            <a:r>
              <a:rPr spc="-275" dirty="0"/>
              <a:t>Licei</a:t>
            </a:r>
            <a:r>
              <a:rPr spc="-150" dirty="0"/>
              <a:t> </a:t>
            </a:r>
            <a:r>
              <a:rPr spc="-229" dirty="0"/>
              <a:t>Musicali</a:t>
            </a:r>
            <a:r>
              <a:rPr spc="-120" dirty="0"/>
              <a:t> </a:t>
            </a:r>
            <a:r>
              <a:rPr sz="3200" spc="-75" dirty="0"/>
              <a:t>(art.</a:t>
            </a:r>
            <a:r>
              <a:rPr sz="3200" spc="-95" dirty="0"/>
              <a:t> </a:t>
            </a:r>
            <a:r>
              <a:rPr sz="3200" spc="85" dirty="0"/>
              <a:t>6</a:t>
            </a:r>
            <a:r>
              <a:rPr sz="3200" spc="-360" dirty="0"/>
              <a:t> </a:t>
            </a:r>
            <a:r>
              <a:rPr sz="3200" spc="-20" dirty="0"/>
              <a:t>bis)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93775" y="1390650"/>
            <a:ext cx="7667625" cy="2876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b="1" spc="-90" dirty="0">
                <a:latin typeface="Times New Roman"/>
                <a:cs typeface="Times New Roman"/>
              </a:rPr>
              <a:t>Anche</a:t>
            </a:r>
            <a:r>
              <a:rPr sz="2600" b="1" spc="-145" dirty="0">
                <a:latin typeface="Times New Roman"/>
                <a:cs typeface="Times New Roman"/>
              </a:rPr>
              <a:t> </a:t>
            </a:r>
            <a:r>
              <a:rPr sz="2600" b="1" spc="-40" dirty="0">
                <a:latin typeface="Times New Roman"/>
                <a:cs typeface="Times New Roman"/>
              </a:rPr>
              <a:t>per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-30" dirty="0">
                <a:latin typeface="Times New Roman"/>
                <a:cs typeface="Times New Roman"/>
              </a:rPr>
              <a:t>l'a.s.</a:t>
            </a:r>
            <a:r>
              <a:rPr sz="2600" b="1" spc="-135" dirty="0">
                <a:latin typeface="Times New Roman"/>
                <a:cs typeface="Times New Roman"/>
              </a:rPr>
              <a:t> </a:t>
            </a:r>
            <a:r>
              <a:rPr sz="2600" b="1" spc="-80" dirty="0">
                <a:latin typeface="Times New Roman"/>
                <a:cs typeface="Times New Roman"/>
              </a:rPr>
              <a:t>2024-</a:t>
            </a:r>
            <a:r>
              <a:rPr sz="2600" b="1" spc="-120" dirty="0">
                <a:latin typeface="Times New Roman"/>
                <a:cs typeface="Times New Roman"/>
              </a:rPr>
              <a:t>25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le</a:t>
            </a:r>
            <a:r>
              <a:rPr sz="2600" b="1" spc="4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utilizzazioni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spc="65" dirty="0">
                <a:latin typeface="Times New Roman"/>
                <a:cs typeface="Times New Roman"/>
              </a:rPr>
              <a:t>e</a:t>
            </a:r>
            <a:r>
              <a:rPr sz="2600" b="1" spc="40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le </a:t>
            </a:r>
            <a:r>
              <a:rPr sz="2600" b="1" spc="-10" dirty="0">
                <a:latin typeface="Times New Roman"/>
                <a:cs typeface="Times New Roman"/>
              </a:rPr>
              <a:t>assegnazioni</a:t>
            </a:r>
            <a:r>
              <a:rPr sz="2600" b="1" spc="-13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provvisorie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sugli</a:t>
            </a:r>
            <a:r>
              <a:rPr sz="2600" b="1" spc="-13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insegnamenti</a:t>
            </a:r>
            <a:r>
              <a:rPr sz="2600" b="1" spc="-9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specifici </a:t>
            </a:r>
            <a:r>
              <a:rPr sz="2600" b="1" dirty="0">
                <a:latin typeface="Times New Roman"/>
                <a:cs typeface="Times New Roman"/>
              </a:rPr>
              <a:t>dei</a:t>
            </a:r>
            <a:r>
              <a:rPr sz="2600" b="1" spc="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licei</a:t>
            </a:r>
            <a:r>
              <a:rPr sz="2600" b="1" spc="6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musicali</a:t>
            </a:r>
            <a:r>
              <a:rPr sz="2600" b="1" spc="65" dirty="0">
                <a:latin typeface="Times New Roman"/>
                <a:cs typeface="Times New Roman"/>
              </a:rPr>
              <a:t> e</a:t>
            </a:r>
            <a:r>
              <a:rPr sz="2600" b="1" spc="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coreutici</a:t>
            </a:r>
            <a:r>
              <a:rPr sz="2600" b="1" spc="25" dirty="0">
                <a:latin typeface="Times New Roman"/>
                <a:cs typeface="Times New Roman"/>
              </a:rPr>
              <a:t> </a:t>
            </a:r>
            <a:r>
              <a:rPr sz="2600" b="1" spc="-40" dirty="0">
                <a:latin typeface="Times New Roman"/>
                <a:cs typeface="Times New Roman"/>
              </a:rPr>
              <a:t>avverranno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secondo</a:t>
            </a:r>
            <a:r>
              <a:rPr sz="2600" b="1" spc="95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le </a:t>
            </a:r>
            <a:r>
              <a:rPr sz="2600" b="1" dirty="0">
                <a:latin typeface="Times New Roman"/>
                <a:cs typeface="Times New Roman"/>
              </a:rPr>
              <a:t>regole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generali</a:t>
            </a:r>
            <a:r>
              <a:rPr sz="2600" b="1" spc="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di</a:t>
            </a:r>
            <a:r>
              <a:rPr sz="2600" b="1" spc="2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cui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all’allegato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120" dirty="0">
                <a:latin typeface="Times New Roman"/>
                <a:cs typeface="Times New Roman"/>
              </a:rPr>
              <a:t>1</a:t>
            </a:r>
            <a:r>
              <a:rPr sz="2600" b="1" spc="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del</a:t>
            </a:r>
            <a:r>
              <a:rPr sz="2600" b="1" spc="3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CCNI.</a:t>
            </a:r>
            <a:endParaRPr sz="2600">
              <a:latin typeface="Times New Roman"/>
              <a:cs typeface="Times New Roman"/>
            </a:endParaRPr>
          </a:p>
          <a:p>
            <a:pPr marL="286385" marR="40005" indent="-274320" algn="just">
              <a:lnSpc>
                <a:spcPct val="100000"/>
              </a:lnSpc>
              <a:spcBef>
                <a:spcPts val="605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dirty="0">
                <a:latin typeface="Times New Roman"/>
                <a:cs typeface="Times New Roman"/>
              </a:rPr>
              <a:t>Non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ci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sarà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quindi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spc="-50" dirty="0">
                <a:latin typeface="Times New Roman"/>
                <a:cs typeface="Times New Roman"/>
              </a:rPr>
              <a:t>nessuna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proroga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per</a:t>
            </a:r>
            <a:r>
              <a:rPr sz="2600" spc="1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la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conferma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dei </a:t>
            </a:r>
            <a:r>
              <a:rPr sz="2600" dirty="0">
                <a:latin typeface="Times New Roman"/>
                <a:cs typeface="Times New Roman"/>
              </a:rPr>
              <a:t>docenti</a:t>
            </a:r>
            <a:r>
              <a:rPr sz="2600" spc="1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già</a:t>
            </a:r>
            <a:r>
              <a:rPr sz="2600" spc="180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utilizzati</a:t>
            </a:r>
            <a:r>
              <a:rPr sz="2600" spc="1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sulle</a:t>
            </a:r>
            <a:r>
              <a:rPr sz="2600" spc="185" dirty="0">
                <a:latin typeface="Times New Roman"/>
                <a:cs typeface="Times New Roman"/>
              </a:rPr>
              <a:t> </a:t>
            </a:r>
            <a:r>
              <a:rPr sz="2600" spc="-30" dirty="0">
                <a:latin typeface="Times New Roman"/>
                <a:cs typeface="Times New Roman"/>
              </a:rPr>
              <a:t>discipline</a:t>
            </a:r>
            <a:r>
              <a:rPr sz="2600" spc="190" dirty="0">
                <a:latin typeface="Times New Roman"/>
                <a:cs typeface="Times New Roman"/>
              </a:rPr>
              <a:t> </a:t>
            </a:r>
            <a:r>
              <a:rPr sz="2600" spc="-40" dirty="0">
                <a:latin typeface="Times New Roman"/>
                <a:cs typeface="Times New Roman"/>
              </a:rPr>
              <a:t>specifiche</a:t>
            </a:r>
            <a:r>
              <a:rPr sz="2600" spc="1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dei</a:t>
            </a:r>
            <a:r>
              <a:rPr sz="2600" spc="190" dirty="0">
                <a:latin typeface="Times New Roman"/>
                <a:cs typeface="Times New Roman"/>
              </a:rPr>
              <a:t> </a:t>
            </a:r>
            <a:r>
              <a:rPr sz="2600" spc="-80" dirty="0">
                <a:latin typeface="Times New Roman"/>
                <a:cs typeface="Times New Roman"/>
              </a:rPr>
              <a:t>licei </a:t>
            </a:r>
            <a:r>
              <a:rPr sz="2600" spc="-20" dirty="0">
                <a:latin typeface="Times New Roman"/>
                <a:cs typeface="Times New Roman"/>
              </a:rPr>
              <a:t>musicali.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662"/>
            <a:ext cx="7772400" cy="10547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3800"/>
              </a:lnSpc>
            </a:pP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Docenti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90" dirty="0">
                <a:solidFill>
                  <a:srgbClr val="FFFFFF"/>
                </a:solidFill>
                <a:latin typeface="Arial"/>
                <a:cs typeface="Arial"/>
              </a:rPr>
              <a:t>destinatari</a:t>
            </a:r>
            <a:r>
              <a:rPr sz="36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80" dirty="0">
                <a:solidFill>
                  <a:srgbClr val="FFFFFF"/>
                </a:solidFill>
                <a:latin typeface="Arial"/>
                <a:cs typeface="Arial"/>
              </a:rPr>
              <a:t>delle</a:t>
            </a:r>
            <a:r>
              <a:rPr sz="3600" b="1" spc="-3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45" dirty="0">
                <a:solidFill>
                  <a:srgbClr val="FFFFFF"/>
                </a:solidFill>
                <a:latin typeface="Arial"/>
                <a:cs typeface="Arial"/>
              </a:rPr>
              <a:t>assegnazioni</a:t>
            </a:r>
            <a:endParaRPr sz="3600" dirty="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</a:pPr>
            <a:r>
              <a:rPr sz="3600" b="1" spc="-285" dirty="0">
                <a:solidFill>
                  <a:srgbClr val="FFFFFF"/>
                </a:solidFill>
                <a:latin typeface="Arial"/>
                <a:cs typeface="Arial"/>
              </a:rPr>
              <a:t>provvisorie</a:t>
            </a:r>
            <a:r>
              <a:rPr sz="3600" b="1" spc="-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75" dirty="0">
                <a:solidFill>
                  <a:srgbClr val="FFFFFF"/>
                </a:solidFill>
                <a:latin typeface="Arial"/>
                <a:cs typeface="Arial"/>
              </a:rPr>
              <a:t>(art.</a:t>
            </a:r>
            <a:r>
              <a:rPr sz="2800" b="1" spc="-2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35" dirty="0">
                <a:solidFill>
                  <a:srgbClr val="FFFFFF"/>
                </a:solidFill>
                <a:latin typeface="Arial"/>
                <a:cs typeface="Arial"/>
              </a:rPr>
              <a:t>7)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713547"/>
            <a:ext cx="7630795" cy="285115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286385" marR="6350" indent="-274320" algn="just">
              <a:lnSpc>
                <a:spcPct val="80000"/>
              </a:lnSpc>
              <a:spcBef>
                <a:spcPts val="630"/>
              </a:spcBef>
              <a:buClr>
                <a:srgbClr val="FF0000"/>
              </a:buClr>
              <a:buSzPct val="84090"/>
              <a:buFont typeface="Wingdings"/>
              <a:buChar char=""/>
              <a:tabLst>
                <a:tab pos="286385" algn="l"/>
              </a:tabLst>
            </a:pPr>
            <a:r>
              <a:rPr sz="2200" dirty="0">
                <a:latin typeface="Times New Roman"/>
                <a:cs typeface="Times New Roman"/>
              </a:rPr>
              <a:t>Non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sono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consentite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le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spc="-80" dirty="0">
                <a:latin typeface="Times New Roman"/>
                <a:cs typeface="Times New Roman"/>
              </a:rPr>
              <a:t>assegnazioni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provvisorie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nei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confronti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di personale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55" dirty="0">
                <a:latin typeface="Times New Roman"/>
                <a:cs typeface="Times New Roman"/>
              </a:rPr>
              <a:t>scolastico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assunto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tempo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spc="-30" dirty="0">
                <a:latin typeface="Times New Roman"/>
                <a:cs typeface="Times New Roman"/>
              </a:rPr>
              <a:t>indeterminato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60" dirty="0">
                <a:latin typeface="Times New Roman"/>
                <a:cs typeface="Times New Roman"/>
              </a:rPr>
              <a:t>decorrenza </a:t>
            </a:r>
            <a:r>
              <a:rPr sz="2200" spc="-114" dirty="0">
                <a:latin typeface="Times New Roman"/>
                <a:cs typeface="Times New Roman"/>
              </a:rPr>
              <a:t>giuridica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105" dirty="0">
                <a:latin typeface="Times New Roman"/>
                <a:cs typeface="Times New Roman"/>
              </a:rPr>
              <a:t>coincidente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spc="-165" dirty="0">
                <a:latin typeface="Georgia"/>
                <a:cs typeface="Georgia"/>
              </a:rPr>
              <a:t>all’inizio</a:t>
            </a:r>
            <a:r>
              <a:rPr sz="2200" spc="-5" dirty="0">
                <a:latin typeface="Georgia"/>
                <a:cs typeface="Georgia"/>
              </a:rPr>
              <a:t> </a:t>
            </a:r>
            <a:r>
              <a:rPr sz="2200" spc="-190" dirty="0">
                <a:latin typeface="Georgia"/>
                <a:cs typeface="Georgia"/>
              </a:rPr>
              <a:t>dell’anno</a:t>
            </a:r>
            <a:r>
              <a:rPr sz="2200" spc="70" dirty="0">
                <a:latin typeface="Georgia"/>
                <a:cs typeface="Georgia"/>
              </a:rPr>
              <a:t> </a:t>
            </a:r>
            <a:r>
              <a:rPr sz="2200" spc="-125" dirty="0">
                <a:latin typeface="Times New Roman"/>
                <a:cs typeface="Times New Roman"/>
              </a:rPr>
              <a:t>scolastico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2024/25.</a:t>
            </a:r>
            <a:endParaRPr sz="22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80100"/>
              </a:lnSpc>
              <a:spcBef>
                <a:spcPts val="585"/>
              </a:spcBef>
              <a:buClr>
                <a:srgbClr val="FF0000"/>
              </a:buClr>
              <a:buSzPct val="84090"/>
              <a:buFont typeface="Wingdings"/>
              <a:buChar char=""/>
              <a:tabLst>
                <a:tab pos="286385" algn="l"/>
              </a:tabLst>
            </a:pPr>
            <a:r>
              <a:rPr sz="2200" spc="-130" dirty="0">
                <a:latin typeface="Times New Roman"/>
                <a:cs typeface="Times New Roman"/>
              </a:rPr>
              <a:t>Tutti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</a:t>
            </a:r>
            <a:r>
              <a:rPr sz="2200" spc="-120" dirty="0">
                <a:latin typeface="Times New Roman"/>
                <a:cs typeface="Times New Roman"/>
              </a:rPr>
              <a:t> </a:t>
            </a:r>
            <a:r>
              <a:rPr sz="2200" spc="-65" dirty="0">
                <a:latin typeface="Times New Roman"/>
                <a:cs typeface="Times New Roman"/>
              </a:rPr>
              <a:t>docenti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che </a:t>
            </a:r>
            <a:r>
              <a:rPr sz="2200" spc="-70" dirty="0">
                <a:latin typeface="Times New Roman"/>
                <a:cs typeface="Times New Roman"/>
              </a:rPr>
              <a:t>sono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120" dirty="0">
                <a:latin typeface="Times New Roman"/>
                <a:cs typeface="Times New Roman"/>
              </a:rPr>
              <a:t>possesso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dei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90" dirty="0">
                <a:latin typeface="Times New Roman"/>
                <a:cs typeface="Times New Roman"/>
              </a:rPr>
              <a:t>requisiti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di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80" dirty="0">
                <a:latin typeface="Times New Roman"/>
                <a:cs typeface="Times New Roman"/>
              </a:rPr>
              <a:t>ricongiungimento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50" dirty="0">
                <a:latin typeface="Times New Roman"/>
                <a:cs typeface="Times New Roman"/>
              </a:rPr>
              <a:t>e </a:t>
            </a:r>
            <a:r>
              <a:rPr sz="2200" dirty="0">
                <a:latin typeface="Times New Roman"/>
                <a:cs typeface="Times New Roman"/>
              </a:rPr>
              <a:t>di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cura</a:t>
            </a:r>
            <a:r>
              <a:rPr sz="2200" spc="5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possono</a:t>
            </a:r>
            <a:r>
              <a:rPr sz="2200" spc="5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produrre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domanda</a:t>
            </a:r>
            <a:r>
              <a:rPr sz="2200" spc="5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di</a:t>
            </a:r>
            <a:r>
              <a:rPr sz="2200" spc="520" dirty="0">
                <a:latin typeface="Times New Roman"/>
                <a:cs typeface="Times New Roman"/>
              </a:rPr>
              <a:t> </a:t>
            </a:r>
            <a:r>
              <a:rPr sz="2200" spc="-45" dirty="0">
                <a:latin typeface="Times New Roman"/>
                <a:cs typeface="Times New Roman"/>
              </a:rPr>
              <a:t>assegnazione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spc="-100" dirty="0">
                <a:latin typeface="Times New Roman"/>
                <a:cs typeface="Times New Roman"/>
              </a:rPr>
              <a:t>provvisoria </a:t>
            </a:r>
            <a:r>
              <a:rPr sz="2200" spc="-50" dirty="0">
                <a:latin typeface="Times New Roman"/>
                <a:cs typeface="Times New Roman"/>
              </a:rPr>
              <a:t>provinciale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ed  </a:t>
            </a:r>
            <a:r>
              <a:rPr sz="2200" spc="-50" dirty="0">
                <a:latin typeface="Times New Roman"/>
                <a:cs typeface="Times New Roman"/>
              </a:rPr>
              <a:t>interprovinciale</a:t>
            </a:r>
            <a:r>
              <a:rPr sz="2200" spc="5" dirty="0">
                <a:latin typeface="Times New Roman"/>
                <a:cs typeface="Times New Roman"/>
              </a:rPr>
              <a:t>  </a:t>
            </a:r>
            <a:r>
              <a:rPr sz="2200" b="1" dirty="0">
                <a:latin typeface="Times New Roman"/>
                <a:cs typeface="Times New Roman"/>
              </a:rPr>
              <a:t>a  prescindere</a:t>
            </a:r>
            <a:r>
              <a:rPr sz="2200" b="1" spc="10" dirty="0">
                <a:latin typeface="Times New Roman"/>
                <a:cs typeface="Times New Roman"/>
              </a:rPr>
              <a:t>  </a:t>
            </a:r>
            <a:r>
              <a:rPr sz="2200" b="1" dirty="0">
                <a:latin typeface="Times New Roman"/>
                <a:cs typeface="Times New Roman"/>
              </a:rPr>
              <a:t>dagli</a:t>
            </a:r>
            <a:r>
              <a:rPr sz="2200" b="1" spc="54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esiti</a:t>
            </a:r>
            <a:r>
              <a:rPr sz="2200" b="1" spc="54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della mobilità.</a:t>
            </a:r>
            <a:endParaRPr sz="2200">
              <a:latin typeface="Times New Roman"/>
              <a:cs typeface="Times New Roman"/>
            </a:endParaRPr>
          </a:p>
          <a:p>
            <a:pPr marL="286385" marR="5715" indent="-274320" algn="just">
              <a:lnSpc>
                <a:spcPct val="79900"/>
              </a:lnSpc>
              <a:spcBef>
                <a:spcPts val="15"/>
              </a:spcBef>
              <a:buClr>
                <a:srgbClr val="FF0000"/>
              </a:buClr>
              <a:buSzPct val="84090"/>
              <a:buFont typeface="Wingdings"/>
              <a:buChar char=""/>
              <a:tabLst>
                <a:tab pos="286385" algn="l"/>
              </a:tabLst>
            </a:pPr>
            <a:r>
              <a:rPr sz="2200" dirty="0">
                <a:latin typeface="Times New Roman"/>
                <a:cs typeface="Times New Roman"/>
              </a:rPr>
              <a:t>È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spc="-75" dirty="0">
                <a:latin typeface="Times New Roman"/>
                <a:cs typeface="Times New Roman"/>
              </a:rPr>
              <a:t>consentita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la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0" dirty="0">
                <a:latin typeface="Times New Roman"/>
                <a:cs typeface="Times New Roman"/>
              </a:rPr>
              <a:t>domanda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di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135" dirty="0">
                <a:latin typeface="Times New Roman"/>
                <a:cs typeface="Times New Roman"/>
              </a:rPr>
              <a:t>assegnazione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10" dirty="0">
                <a:latin typeface="Times New Roman"/>
                <a:cs typeface="Times New Roman"/>
              </a:rPr>
              <a:t>provvisoria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80" dirty="0">
                <a:latin typeface="Times New Roman"/>
                <a:cs typeface="Times New Roman"/>
              </a:rPr>
              <a:t>metropolitana,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nei </a:t>
            </a:r>
            <a:r>
              <a:rPr sz="2200" b="1" dirty="0">
                <a:latin typeface="Times New Roman"/>
                <a:cs typeface="Times New Roman"/>
              </a:rPr>
              <a:t>comuni</a:t>
            </a:r>
            <a:r>
              <a:rPr sz="2200" b="1" spc="48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con</a:t>
            </a:r>
            <a:r>
              <a:rPr sz="2200" b="1" spc="484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più</a:t>
            </a:r>
            <a:r>
              <a:rPr sz="2200" b="1" spc="48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distretti</a:t>
            </a:r>
            <a:r>
              <a:rPr sz="2200" b="1" spc="480" dirty="0">
                <a:latin typeface="Times New Roman"/>
                <a:cs typeface="Times New Roman"/>
              </a:rPr>
              <a:t> </a:t>
            </a:r>
            <a:r>
              <a:rPr sz="2200" b="1" spc="-30" dirty="0">
                <a:latin typeface="Times New Roman"/>
                <a:cs typeface="Times New Roman"/>
              </a:rPr>
              <a:t>sub-</a:t>
            </a:r>
            <a:r>
              <a:rPr sz="2200" b="1" dirty="0">
                <a:latin typeface="Times New Roman"/>
                <a:cs typeface="Times New Roman"/>
              </a:rPr>
              <a:t>comunali</a:t>
            </a:r>
            <a:r>
              <a:rPr sz="2200" b="1" spc="4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solo</a:t>
            </a:r>
            <a:r>
              <a:rPr sz="2200" spc="4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47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coloro</a:t>
            </a:r>
            <a:r>
              <a:rPr sz="2200" b="1" spc="4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che</a:t>
            </a:r>
            <a:r>
              <a:rPr sz="2200" spc="509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si </a:t>
            </a:r>
            <a:r>
              <a:rPr sz="2200" spc="-180" dirty="0">
                <a:latin typeface="Times New Roman"/>
                <a:cs typeface="Times New Roman"/>
              </a:rPr>
              <a:t>avvalgono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110" dirty="0">
                <a:latin typeface="Times New Roman"/>
                <a:cs typeface="Times New Roman"/>
              </a:rPr>
              <a:t>delle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precedenze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spc="-114" dirty="0">
                <a:latin typeface="Times New Roman"/>
                <a:cs typeface="Times New Roman"/>
              </a:rPr>
              <a:t>di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145" dirty="0">
                <a:latin typeface="Times New Roman"/>
                <a:cs typeface="Times New Roman"/>
              </a:rPr>
              <a:t>cui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b="1" spc="-40" dirty="0">
                <a:latin typeface="Times New Roman"/>
                <a:cs typeface="Times New Roman"/>
              </a:rPr>
              <a:t>all’art. </a:t>
            </a:r>
            <a:r>
              <a:rPr sz="2200" b="1" spc="-100" dirty="0">
                <a:latin typeface="Times New Roman"/>
                <a:cs typeface="Times New Roman"/>
              </a:rPr>
              <a:t>8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spc="-100" dirty="0">
                <a:latin typeface="Times New Roman"/>
                <a:cs typeface="Times New Roman"/>
              </a:rPr>
              <a:t>del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CCNI.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50800" rIns="0" bIns="0" rtlCol="0">
            <a:spAutoFit/>
          </a:bodyPr>
          <a:lstStyle/>
          <a:p>
            <a:pPr marL="91440" marR="1301115">
              <a:lnSpc>
                <a:spcPct val="100000"/>
              </a:lnSpc>
              <a:spcBef>
                <a:spcPts val="400"/>
              </a:spcBef>
            </a:pPr>
            <a:r>
              <a:rPr sz="3200" spc="-204" dirty="0"/>
              <a:t>Requisiti</a:t>
            </a:r>
            <a:r>
              <a:rPr sz="3200" spc="-155" dirty="0"/>
              <a:t> </a:t>
            </a:r>
            <a:r>
              <a:rPr sz="3200" spc="-195" dirty="0"/>
              <a:t>per</a:t>
            </a:r>
            <a:r>
              <a:rPr sz="3200" spc="-60" dirty="0"/>
              <a:t> </a:t>
            </a:r>
            <a:r>
              <a:rPr sz="3200" spc="-185" dirty="0"/>
              <a:t>chiedere</a:t>
            </a:r>
            <a:r>
              <a:rPr sz="3200" spc="-325" dirty="0"/>
              <a:t> </a:t>
            </a:r>
            <a:r>
              <a:rPr sz="3200" spc="-215" dirty="0"/>
              <a:t>l’Assegnazione </a:t>
            </a:r>
            <a:r>
              <a:rPr sz="3200" spc="-254" dirty="0"/>
              <a:t>Provvisoria</a:t>
            </a:r>
            <a:r>
              <a:rPr sz="3200" spc="-185" dirty="0"/>
              <a:t> </a:t>
            </a:r>
            <a:r>
              <a:rPr sz="2400" b="0" dirty="0">
                <a:latin typeface="Franklin Gothic Medium"/>
                <a:cs typeface="Franklin Gothic Medium"/>
              </a:rPr>
              <a:t>(art.</a:t>
            </a:r>
            <a:r>
              <a:rPr sz="2400" b="0" spc="-25" dirty="0">
                <a:latin typeface="Franklin Gothic Medium"/>
                <a:cs typeface="Franklin Gothic Medium"/>
              </a:rPr>
              <a:t> </a:t>
            </a:r>
            <a:r>
              <a:rPr sz="2400" b="0" dirty="0">
                <a:latin typeface="Franklin Gothic Medium"/>
                <a:cs typeface="Franklin Gothic Medium"/>
              </a:rPr>
              <a:t>7</a:t>
            </a:r>
            <a:r>
              <a:rPr sz="2400" b="0" spc="-15" dirty="0">
                <a:latin typeface="Franklin Gothic Medium"/>
                <a:cs typeface="Franklin Gothic Medium"/>
              </a:rPr>
              <a:t> </a:t>
            </a:r>
            <a:r>
              <a:rPr sz="2400" b="0" spc="-70" dirty="0">
                <a:latin typeface="Franklin Gothic Medium"/>
                <a:cs typeface="Franklin Gothic Medium"/>
              </a:rPr>
              <a:t>comma</a:t>
            </a:r>
            <a:r>
              <a:rPr sz="2400" b="0" spc="-55" dirty="0">
                <a:latin typeface="Franklin Gothic Medium"/>
                <a:cs typeface="Franklin Gothic Medium"/>
              </a:rPr>
              <a:t> </a:t>
            </a:r>
            <a:r>
              <a:rPr sz="2400" b="0" spc="-25" dirty="0">
                <a:latin typeface="Franklin Gothic Medium"/>
                <a:cs typeface="Franklin Gothic Medium"/>
              </a:rPr>
              <a:t>1)</a:t>
            </a:r>
            <a:endParaRPr sz="2400" dirty="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390650"/>
            <a:ext cx="7629525" cy="4294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6350" indent="-274320" algn="just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spc="-95" dirty="0">
                <a:latin typeface="Times New Roman"/>
                <a:cs typeface="Times New Roman"/>
              </a:rPr>
              <a:t>Ricongiungimento</a:t>
            </a:r>
            <a:r>
              <a:rPr sz="2600" spc="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ai</a:t>
            </a:r>
            <a:r>
              <a:rPr sz="2600" spc="50" dirty="0">
                <a:latin typeface="Times New Roman"/>
                <a:cs typeface="Times New Roman"/>
              </a:rPr>
              <a:t> </a:t>
            </a:r>
            <a:r>
              <a:rPr sz="2600" spc="-60" dirty="0">
                <a:latin typeface="Times New Roman"/>
                <a:cs typeface="Times New Roman"/>
              </a:rPr>
              <a:t>figli</a:t>
            </a:r>
            <a:r>
              <a:rPr sz="2600" spc="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</a:t>
            </a:r>
            <a:r>
              <a:rPr sz="2600" spc="35" dirty="0">
                <a:latin typeface="Times New Roman"/>
                <a:cs typeface="Times New Roman"/>
              </a:rPr>
              <a:t> </a:t>
            </a:r>
            <a:r>
              <a:rPr sz="2600" spc="-45" dirty="0">
                <a:latin typeface="Times New Roman"/>
                <a:cs typeface="Times New Roman"/>
              </a:rPr>
              <a:t>agli</a:t>
            </a:r>
            <a:r>
              <a:rPr sz="2600" spc="40" dirty="0">
                <a:latin typeface="Times New Roman"/>
                <a:cs typeface="Times New Roman"/>
              </a:rPr>
              <a:t> </a:t>
            </a:r>
            <a:r>
              <a:rPr sz="2600" spc="-95" dirty="0">
                <a:latin typeface="Times New Roman"/>
                <a:cs typeface="Times New Roman"/>
              </a:rPr>
              <a:t>affidati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di</a:t>
            </a:r>
            <a:r>
              <a:rPr sz="2600" spc="35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minore</a:t>
            </a:r>
            <a:r>
              <a:rPr sz="2600" spc="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età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spc="-40" dirty="0">
                <a:latin typeface="Times New Roman"/>
                <a:cs typeface="Times New Roman"/>
              </a:rPr>
              <a:t>con </a:t>
            </a:r>
            <a:r>
              <a:rPr sz="2600" spc="-150" dirty="0">
                <a:latin typeface="Times New Roman"/>
                <a:cs typeface="Times New Roman"/>
              </a:rPr>
              <a:t>provvedimento</a:t>
            </a:r>
            <a:r>
              <a:rPr sz="2600" spc="-7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giudiziario;</a:t>
            </a:r>
            <a:endParaRPr sz="2600">
              <a:latin typeface="Times New Roman"/>
              <a:cs typeface="Times New Roman"/>
            </a:endParaRPr>
          </a:p>
          <a:p>
            <a:pPr marL="286385" indent="-273685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spc="-125" dirty="0">
                <a:latin typeface="Times New Roman"/>
                <a:cs typeface="Times New Roman"/>
              </a:rPr>
              <a:t>Ricongiungimento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spc="-170" dirty="0">
                <a:latin typeface="Times New Roman"/>
                <a:cs typeface="Times New Roman"/>
              </a:rPr>
              <a:t>al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spc="-140" dirty="0">
                <a:latin typeface="Times New Roman"/>
                <a:cs typeface="Times New Roman"/>
              </a:rPr>
              <a:t>coniuge</a:t>
            </a:r>
            <a:r>
              <a:rPr sz="2600" spc="-80" dirty="0">
                <a:latin typeface="Times New Roman"/>
                <a:cs typeface="Times New Roman"/>
              </a:rPr>
              <a:t> </a:t>
            </a:r>
            <a:r>
              <a:rPr sz="2600" spc="-120" dirty="0">
                <a:latin typeface="Times New Roman"/>
                <a:cs typeface="Times New Roman"/>
              </a:rPr>
              <a:t>o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spc="-180" dirty="0">
                <a:latin typeface="Times New Roman"/>
                <a:cs typeface="Times New Roman"/>
              </a:rPr>
              <a:t>alla</a:t>
            </a:r>
            <a:r>
              <a:rPr sz="2600" spc="-5" dirty="0">
                <a:latin typeface="Times New Roman"/>
                <a:cs typeface="Times New Roman"/>
              </a:rPr>
              <a:t> </a:t>
            </a:r>
            <a:r>
              <a:rPr sz="2600" spc="-30" dirty="0">
                <a:latin typeface="Times New Roman"/>
                <a:cs typeface="Times New Roman"/>
              </a:rPr>
              <a:t>parte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spc="-204" dirty="0">
                <a:latin typeface="Georgia"/>
                <a:cs typeface="Georgia"/>
              </a:rPr>
              <a:t>dell’unione</a:t>
            </a:r>
            <a:r>
              <a:rPr sz="2600" spc="-200" dirty="0">
                <a:latin typeface="Georgia"/>
                <a:cs typeface="Georgia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civile;</a:t>
            </a:r>
            <a:endParaRPr sz="2600">
              <a:latin typeface="Times New Roman"/>
              <a:cs typeface="Times New Roman"/>
            </a:endParaRPr>
          </a:p>
          <a:p>
            <a:pPr marL="286385" marR="8255" indent="-274320" algn="just">
              <a:lnSpc>
                <a:spcPct val="100000"/>
              </a:lnSpc>
              <a:spcBef>
                <a:spcPts val="605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spc="-85" dirty="0">
                <a:latin typeface="Times New Roman"/>
                <a:cs typeface="Times New Roman"/>
              </a:rPr>
              <a:t>Ricongiungimento</a:t>
            </a:r>
            <a:r>
              <a:rPr sz="2600" spc="1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al</a:t>
            </a:r>
            <a:r>
              <a:rPr sz="2600" spc="145" dirty="0">
                <a:latin typeface="Times New Roman"/>
                <a:cs typeface="Times New Roman"/>
              </a:rPr>
              <a:t> </a:t>
            </a:r>
            <a:r>
              <a:rPr sz="2600" spc="-95" dirty="0">
                <a:latin typeface="Times New Roman"/>
                <a:cs typeface="Times New Roman"/>
              </a:rPr>
              <a:t>convivente</a:t>
            </a:r>
            <a:r>
              <a:rPr sz="2600" spc="140" dirty="0">
                <a:latin typeface="Times New Roman"/>
                <a:cs typeface="Times New Roman"/>
              </a:rPr>
              <a:t> </a:t>
            </a:r>
            <a:r>
              <a:rPr sz="2600" spc="-40" dirty="0">
                <a:latin typeface="Times New Roman"/>
                <a:cs typeface="Times New Roman"/>
              </a:rPr>
              <a:t>(compresi</a:t>
            </a:r>
            <a:r>
              <a:rPr sz="2600" spc="1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</a:t>
            </a:r>
            <a:r>
              <a:rPr sz="2600" spc="1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parenti</a:t>
            </a:r>
            <a:r>
              <a:rPr sz="2600" spc="1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e</a:t>
            </a:r>
            <a:r>
              <a:rPr sz="2600" spc="150" dirty="0">
                <a:latin typeface="Times New Roman"/>
                <a:cs typeface="Times New Roman"/>
              </a:rPr>
              <a:t> </a:t>
            </a:r>
            <a:r>
              <a:rPr sz="2600" spc="-55" dirty="0">
                <a:latin typeface="Times New Roman"/>
                <a:cs typeface="Times New Roman"/>
              </a:rPr>
              <a:t>gli </a:t>
            </a:r>
            <a:r>
              <a:rPr sz="2600" dirty="0">
                <a:latin typeface="Times New Roman"/>
                <a:cs typeface="Times New Roman"/>
              </a:rPr>
              <a:t>affini)</a:t>
            </a:r>
            <a:r>
              <a:rPr sz="2600" spc="6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purché</a:t>
            </a:r>
            <a:r>
              <a:rPr sz="2600" spc="6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la</a:t>
            </a:r>
            <a:r>
              <a:rPr sz="2600" spc="6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stabilità</a:t>
            </a:r>
            <a:r>
              <a:rPr sz="2600" spc="6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della</a:t>
            </a:r>
            <a:r>
              <a:rPr sz="2600" spc="615" dirty="0">
                <a:latin typeface="Times New Roman"/>
                <a:cs typeface="Times New Roman"/>
              </a:rPr>
              <a:t> </a:t>
            </a:r>
            <a:r>
              <a:rPr sz="2600" spc="-35" dirty="0">
                <a:latin typeface="Times New Roman"/>
                <a:cs typeface="Times New Roman"/>
              </a:rPr>
              <a:t>convivenza</a:t>
            </a:r>
            <a:r>
              <a:rPr sz="2600" spc="6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risulti</a:t>
            </a:r>
            <a:r>
              <a:rPr sz="2600" spc="63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da </a:t>
            </a:r>
            <a:r>
              <a:rPr sz="2600" spc="-114" dirty="0">
                <a:latin typeface="Times New Roman"/>
                <a:cs typeface="Times New Roman"/>
              </a:rPr>
              <a:t>certificazione</a:t>
            </a:r>
            <a:r>
              <a:rPr sz="2600" spc="-50" dirty="0">
                <a:latin typeface="Times New Roman"/>
                <a:cs typeface="Times New Roman"/>
              </a:rPr>
              <a:t> anagrafica;</a:t>
            </a:r>
            <a:endParaRPr sz="26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dirty="0">
                <a:latin typeface="Times New Roman"/>
                <a:cs typeface="Times New Roman"/>
              </a:rPr>
              <a:t>Gravi</a:t>
            </a:r>
            <a:r>
              <a:rPr sz="2600" spc="17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esigenze</a:t>
            </a:r>
            <a:r>
              <a:rPr sz="2600" spc="1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di</a:t>
            </a:r>
            <a:r>
              <a:rPr sz="2600" spc="1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salute</a:t>
            </a:r>
            <a:r>
              <a:rPr sz="2600" spc="1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del</a:t>
            </a:r>
            <a:r>
              <a:rPr sz="2600" spc="1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richiedente</a:t>
            </a:r>
            <a:r>
              <a:rPr sz="2600" spc="190" dirty="0">
                <a:latin typeface="Times New Roman"/>
                <a:cs typeface="Times New Roman"/>
              </a:rPr>
              <a:t> </a:t>
            </a:r>
            <a:r>
              <a:rPr sz="2600" spc="-50" dirty="0">
                <a:latin typeface="Times New Roman"/>
                <a:cs typeface="Times New Roman"/>
              </a:rPr>
              <a:t>comprovate</a:t>
            </a:r>
            <a:r>
              <a:rPr sz="2600" spc="16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da </a:t>
            </a:r>
            <a:r>
              <a:rPr sz="2600" spc="-135" dirty="0">
                <a:latin typeface="Times New Roman"/>
                <a:cs typeface="Times New Roman"/>
              </a:rPr>
              <a:t>idonea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spc="-125" dirty="0">
                <a:latin typeface="Times New Roman"/>
                <a:cs typeface="Times New Roman"/>
              </a:rPr>
              <a:t>certificazione</a:t>
            </a:r>
            <a:r>
              <a:rPr sz="2600" spc="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sanitaria;</a:t>
            </a:r>
            <a:endParaRPr sz="2600">
              <a:latin typeface="Times New Roman"/>
              <a:cs typeface="Times New Roman"/>
            </a:endParaRPr>
          </a:p>
          <a:p>
            <a:pPr marL="286385" marR="6350" indent="-274320" algn="just">
              <a:lnSpc>
                <a:spcPct val="100000"/>
              </a:lnSpc>
              <a:spcBef>
                <a:spcPts val="605"/>
              </a:spcBef>
              <a:buClr>
                <a:srgbClr val="FF0000"/>
              </a:buClr>
              <a:buSzPct val="84615"/>
              <a:buFont typeface="Wingdings"/>
              <a:buChar char=""/>
              <a:tabLst>
                <a:tab pos="286385" algn="l"/>
              </a:tabLst>
            </a:pPr>
            <a:r>
              <a:rPr sz="2600" spc="-10" dirty="0">
                <a:latin typeface="Times New Roman"/>
                <a:cs typeface="Times New Roman"/>
              </a:rPr>
              <a:t>Ricongiungimento</a:t>
            </a:r>
            <a:r>
              <a:rPr sz="2600" spc="165" dirty="0">
                <a:latin typeface="Times New Roman"/>
                <a:cs typeface="Times New Roman"/>
              </a:rPr>
              <a:t>  </a:t>
            </a:r>
            <a:r>
              <a:rPr sz="2600" dirty="0">
                <a:latin typeface="Times New Roman"/>
                <a:cs typeface="Times New Roman"/>
              </a:rPr>
              <a:t>al</a:t>
            </a:r>
            <a:r>
              <a:rPr sz="2600" spc="155" dirty="0">
                <a:latin typeface="Times New Roman"/>
                <a:cs typeface="Times New Roman"/>
              </a:rPr>
              <a:t>  </a:t>
            </a:r>
            <a:r>
              <a:rPr sz="2600" dirty="0">
                <a:latin typeface="Times New Roman"/>
                <a:cs typeface="Times New Roman"/>
              </a:rPr>
              <a:t>genitore</a:t>
            </a:r>
            <a:r>
              <a:rPr sz="2600" spc="155" dirty="0">
                <a:latin typeface="Times New Roman"/>
                <a:cs typeface="Times New Roman"/>
              </a:rPr>
              <a:t>  </a:t>
            </a:r>
            <a:r>
              <a:rPr sz="2600" dirty="0">
                <a:latin typeface="Times New Roman"/>
                <a:cs typeface="Times New Roman"/>
              </a:rPr>
              <a:t>(non</a:t>
            </a:r>
            <a:r>
              <a:rPr sz="2600" spc="140" dirty="0">
                <a:latin typeface="Times New Roman"/>
                <a:cs typeface="Times New Roman"/>
              </a:rPr>
              <a:t>  </a:t>
            </a:r>
            <a:r>
              <a:rPr sz="2600" dirty="0">
                <a:latin typeface="Times New Roman"/>
                <a:cs typeface="Times New Roman"/>
              </a:rPr>
              <a:t>è</a:t>
            </a:r>
            <a:r>
              <a:rPr sz="2600" spc="155" dirty="0">
                <a:latin typeface="Times New Roman"/>
                <a:cs typeface="Times New Roman"/>
              </a:rPr>
              <a:t>  </a:t>
            </a:r>
            <a:r>
              <a:rPr sz="2600" dirty="0">
                <a:latin typeface="Times New Roman"/>
                <a:cs typeface="Times New Roman"/>
              </a:rPr>
              <a:t>necessaria</a:t>
            </a:r>
            <a:r>
              <a:rPr sz="2600" spc="160" dirty="0">
                <a:latin typeface="Times New Roman"/>
                <a:cs typeface="Times New Roman"/>
              </a:rPr>
              <a:t>  </a:t>
            </a:r>
            <a:r>
              <a:rPr sz="2600" spc="-25" dirty="0">
                <a:latin typeface="Times New Roman"/>
                <a:cs typeface="Times New Roman"/>
              </a:rPr>
              <a:t>la </a:t>
            </a:r>
            <a:r>
              <a:rPr sz="2600" spc="-80" dirty="0">
                <a:latin typeface="Times New Roman"/>
                <a:cs typeface="Times New Roman"/>
              </a:rPr>
              <a:t>convivenza).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3800"/>
              </a:lnSpc>
            </a:pP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Preferenze</a:t>
            </a:r>
            <a:r>
              <a:rPr sz="3600" b="1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esprimibili</a:t>
            </a:r>
            <a:r>
              <a:rPr sz="36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15" dirty="0">
                <a:solidFill>
                  <a:srgbClr val="FFFFFF"/>
                </a:solidFill>
                <a:latin typeface="Arial"/>
                <a:cs typeface="Arial"/>
              </a:rPr>
              <a:t>per</a:t>
            </a:r>
            <a:r>
              <a:rPr sz="3600" b="1" spc="-2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5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endParaRPr sz="360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</a:pPr>
            <a:r>
              <a:rPr sz="3600" b="1" spc="-295" dirty="0">
                <a:solidFill>
                  <a:srgbClr val="FFFFFF"/>
                </a:solidFill>
                <a:latin typeface="Arial"/>
                <a:cs typeface="Arial"/>
              </a:rPr>
              <a:t>Assegnazioni</a:t>
            </a:r>
            <a:r>
              <a:rPr sz="3600" b="1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95" dirty="0">
                <a:solidFill>
                  <a:srgbClr val="FFFFFF"/>
                </a:solidFill>
                <a:latin typeface="Arial"/>
                <a:cs typeface="Arial"/>
              </a:rPr>
              <a:t>Provvisorie</a:t>
            </a:r>
            <a:r>
              <a:rPr sz="3600" b="1" spc="-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(Art. </a:t>
            </a:r>
            <a:r>
              <a:rPr sz="200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7comma3)</a:t>
            </a:r>
            <a:endParaRPr sz="20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375409"/>
            <a:ext cx="7632700" cy="418528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286385" marR="8890" indent="-274320" algn="just">
              <a:lnSpc>
                <a:spcPct val="79200"/>
              </a:lnSpc>
              <a:spcBef>
                <a:spcPts val="6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spc="-225" dirty="0">
                <a:latin typeface="Georgia"/>
                <a:cs typeface="Georgia"/>
              </a:rPr>
              <a:t>L’assegnazione</a:t>
            </a:r>
            <a:r>
              <a:rPr sz="2000" spc="100" dirty="0">
                <a:latin typeface="Georgia"/>
                <a:cs typeface="Georgia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provvisoria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può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essere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richiesta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indicando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fino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 </a:t>
            </a:r>
            <a:r>
              <a:rPr sz="2000" b="1" spc="-55" dirty="0">
                <a:latin typeface="Times New Roman"/>
                <a:cs typeface="Times New Roman"/>
              </a:rPr>
              <a:t>20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preferenze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2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</a:t>
            </a:r>
            <a:r>
              <a:rPr sz="2000" b="1" spc="2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docenti</a:t>
            </a:r>
            <a:r>
              <a:rPr sz="2000" b="1" spc="2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dell’infanzia</a:t>
            </a:r>
            <a:r>
              <a:rPr sz="2000" b="1" spc="2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</a:t>
            </a:r>
            <a:r>
              <a:rPr sz="2000" b="1" spc="20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primaria</a:t>
            </a:r>
            <a:r>
              <a:rPr sz="2000" b="1" spc="2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</a:t>
            </a:r>
            <a:r>
              <a:rPr sz="2000" b="1" spc="229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fino</a:t>
            </a:r>
            <a:r>
              <a:rPr sz="2000" b="1" spc="2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2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15</a:t>
            </a:r>
            <a:r>
              <a:rPr sz="2000" b="1" spc="2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preferenze</a:t>
            </a:r>
            <a:r>
              <a:rPr sz="2000" b="1" spc="2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220" dirty="0">
                <a:latin typeface="Times New Roman"/>
                <a:cs typeface="Times New Roman"/>
              </a:rPr>
              <a:t> </a:t>
            </a:r>
            <a:r>
              <a:rPr sz="2000" b="1" spc="-50" dirty="0">
                <a:latin typeface="Times New Roman"/>
                <a:cs typeface="Times New Roman"/>
              </a:rPr>
              <a:t>i </a:t>
            </a:r>
            <a:r>
              <a:rPr sz="2000" b="1" dirty="0">
                <a:latin typeface="Times New Roman"/>
                <a:cs typeface="Times New Roman"/>
              </a:rPr>
              <a:t>docenti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della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scuola</a:t>
            </a:r>
            <a:r>
              <a:rPr sz="2000" b="1" spc="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secondaria.</a:t>
            </a:r>
            <a:endParaRPr sz="2000">
              <a:latin typeface="Times New Roman"/>
              <a:cs typeface="Times New Roman"/>
            </a:endParaRPr>
          </a:p>
          <a:p>
            <a:pPr marL="286385" indent="-273685" algn="just">
              <a:lnSpc>
                <a:spcPts val="2380"/>
              </a:lnSpc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spc="-165" dirty="0">
                <a:latin typeface="Times New Roman"/>
                <a:cs typeface="Times New Roman"/>
              </a:rPr>
              <a:t>Le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preferenze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possono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essere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del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seguente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tipo:</a:t>
            </a:r>
            <a:endParaRPr sz="200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scuole</a:t>
            </a:r>
            <a:endParaRPr sz="200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comuni</a:t>
            </a:r>
            <a:endParaRPr sz="200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distretti</a:t>
            </a:r>
            <a:endParaRPr sz="200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provincia</a:t>
            </a:r>
            <a:r>
              <a:rPr sz="2000" b="1" spc="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(solo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nel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caso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assegnazione</a:t>
            </a:r>
            <a:r>
              <a:rPr sz="2000" b="1" spc="-114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interprovinciale).</a:t>
            </a:r>
            <a:endParaRPr sz="20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80000"/>
              </a:lnSpc>
              <a:spcBef>
                <a:spcPts val="725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50" dirty="0">
                <a:latin typeface="Times New Roman"/>
                <a:cs typeface="Times New Roman"/>
              </a:rPr>
              <a:t>N.B</a:t>
            </a:r>
            <a:r>
              <a:rPr sz="2000" spc="-50" dirty="0">
                <a:latin typeface="Times New Roman"/>
                <a:cs typeface="Times New Roman"/>
              </a:rPr>
              <a:t>.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Nella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domanda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30" dirty="0">
                <a:latin typeface="Times New Roman"/>
                <a:cs typeface="Times New Roman"/>
              </a:rPr>
              <a:t>assegnazione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provvisoria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è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obbligatorio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indicare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la </a:t>
            </a:r>
            <a:r>
              <a:rPr sz="2000" b="1" dirty="0">
                <a:latin typeface="Times New Roman"/>
                <a:cs typeface="Times New Roman"/>
              </a:rPr>
              <a:t>preferenza</a:t>
            </a:r>
            <a:r>
              <a:rPr sz="2000" b="1" spc="24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del</a:t>
            </a:r>
            <a:r>
              <a:rPr sz="2000" b="1" spc="25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codice</a:t>
            </a:r>
            <a:r>
              <a:rPr sz="2000" b="1" spc="24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comune</a:t>
            </a:r>
            <a:r>
              <a:rPr sz="2000" b="1" spc="240" dirty="0">
                <a:latin typeface="Times New Roman"/>
                <a:cs typeface="Times New Roman"/>
              </a:rPr>
              <a:t>  </a:t>
            </a:r>
            <a:r>
              <a:rPr sz="2000" b="1" spc="75" dirty="0">
                <a:latin typeface="Times New Roman"/>
                <a:cs typeface="Times New Roman"/>
              </a:rPr>
              <a:t>(o</a:t>
            </a:r>
            <a:r>
              <a:rPr sz="2000" b="1" spc="25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distretto</a:t>
            </a:r>
            <a:r>
              <a:rPr sz="2000" b="1" spc="240" dirty="0">
                <a:latin typeface="Times New Roman"/>
                <a:cs typeface="Times New Roman"/>
              </a:rPr>
              <a:t>  </a:t>
            </a:r>
            <a:r>
              <a:rPr sz="2000" b="1" spc="-25" dirty="0">
                <a:latin typeface="Times New Roman"/>
                <a:cs typeface="Times New Roman"/>
              </a:rPr>
              <a:t>sub-</a:t>
            </a:r>
            <a:r>
              <a:rPr sz="2000" b="1" dirty="0">
                <a:latin typeface="Times New Roman"/>
                <a:cs typeface="Times New Roman"/>
              </a:rPr>
              <a:t>comunale)</a:t>
            </a:r>
            <a:r>
              <a:rPr sz="2000" b="1" spc="250" dirty="0">
                <a:latin typeface="Times New Roman"/>
                <a:cs typeface="Times New Roman"/>
              </a:rPr>
              <a:t>  </a:t>
            </a:r>
            <a:r>
              <a:rPr sz="2000" b="1" spc="-25" dirty="0">
                <a:latin typeface="Times New Roman"/>
                <a:cs typeface="Times New Roman"/>
              </a:rPr>
              <a:t>di </a:t>
            </a:r>
            <a:r>
              <a:rPr sz="2000" b="1" dirty="0">
                <a:latin typeface="Times New Roman"/>
                <a:cs typeface="Times New Roman"/>
              </a:rPr>
              <a:t>ricongiungimento,</a:t>
            </a:r>
            <a:r>
              <a:rPr sz="2000" b="1" spc="3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prima</a:t>
            </a:r>
            <a:r>
              <a:rPr sz="2000" b="1" spc="3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</a:t>
            </a:r>
            <a:r>
              <a:rPr sz="2000" b="1" spc="40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preferenze</a:t>
            </a:r>
            <a:r>
              <a:rPr sz="2000" b="1" spc="3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3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altro</a:t>
            </a:r>
            <a:r>
              <a:rPr sz="2000" b="1" spc="3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comune</a:t>
            </a:r>
            <a:r>
              <a:rPr sz="2000" b="1" spc="370" dirty="0">
                <a:latin typeface="Times New Roman"/>
                <a:cs typeface="Times New Roman"/>
              </a:rPr>
              <a:t> </a:t>
            </a:r>
            <a:r>
              <a:rPr sz="2000" b="1" spc="80" dirty="0">
                <a:latin typeface="Times New Roman"/>
                <a:cs typeface="Times New Roman"/>
              </a:rPr>
              <a:t>o</a:t>
            </a:r>
            <a:r>
              <a:rPr sz="2000" b="1" spc="40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altro </a:t>
            </a:r>
            <a:r>
              <a:rPr sz="2000" b="1" dirty="0">
                <a:latin typeface="Times New Roman"/>
                <a:cs typeface="Times New Roman"/>
              </a:rPr>
              <a:t>distretto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subcomunale.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spc="-215" dirty="0">
                <a:latin typeface="Times New Roman"/>
                <a:cs typeface="Times New Roman"/>
              </a:rPr>
              <a:t>La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135" dirty="0">
                <a:latin typeface="Times New Roman"/>
                <a:cs typeface="Times New Roman"/>
              </a:rPr>
              <a:t>mancata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espressione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della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preferenza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del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comune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ricongiungimento(o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distretto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subcomunale)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annulla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domanda,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la </a:t>
            </a:r>
            <a:r>
              <a:rPr sz="2000" spc="-70" dirty="0">
                <a:latin typeface="Times New Roman"/>
                <a:cs typeface="Times New Roman"/>
              </a:rPr>
              <a:t>stessa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sarà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considerata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solamente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preferenze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espresse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il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comune(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o </a:t>
            </a:r>
            <a:r>
              <a:rPr sz="2000" spc="-55" dirty="0">
                <a:latin typeface="Times New Roman"/>
                <a:cs typeface="Times New Roman"/>
              </a:rPr>
              <a:t>distretto </a:t>
            </a:r>
            <a:r>
              <a:rPr sz="2000" spc="-130" dirty="0">
                <a:latin typeface="Times New Roman"/>
                <a:cs typeface="Times New Roman"/>
              </a:rPr>
              <a:t>sub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comunale)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di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ricongiungimento.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662"/>
            <a:ext cx="7772400" cy="10547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3800"/>
              </a:lnSpc>
            </a:pPr>
            <a:r>
              <a:rPr sz="3600" b="1" spc="-235" dirty="0">
                <a:solidFill>
                  <a:srgbClr val="FFFFFF"/>
                </a:solidFill>
                <a:latin typeface="Arial"/>
                <a:cs typeface="Arial"/>
              </a:rPr>
              <a:t>Precedenze</a:t>
            </a:r>
            <a:r>
              <a:rPr sz="3600" b="1" spc="-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95" dirty="0">
                <a:solidFill>
                  <a:srgbClr val="FFFFFF"/>
                </a:solidFill>
                <a:latin typeface="Arial"/>
                <a:cs typeface="Arial"/>
              </a:rPr>
              <a:t>Assegnazioni </a:t>
            </a:r>
            <a:r>
              <a:rPr sz="3600" b="1" spc="-310" dirty="0">
                <a:solidFill>
                  <a:srgbClr val="FFFFFF"/>
                </a:solidFill>
                <a:latin typeface="Arial"/>
                <a:cs typeface="Arial"/>
              </a:rPr>
              <a:t>Provvisorie</a:t>
            </a:r>
            <a:endParaRPr sz="3600" dirty="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</a:pPr>
            <a:r>
              <a:rPr sz="3600" b="1" spc="-200" dirty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3600" b="1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35" dirty="0">
                <a:solidFill>
                  <a:srgbClr val="FFFFFF"/>
                </a:solidFill>
                <a:latin typeface="Arial"/>
                <a:cs typeface="Arial"/>
              </a:rPr>
              <a:t>Utilizzazioni</a:t>
            </a:r>
            <a:r>
              <a:rPr sz="3600" b="1" spc="-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75" dirty="0">
                <a:solidFill>
                  <a:srgbClr val="FFFFFF"/>
                </a:solidFill>
                <a:latin typeface="Arial"/>
                <a:cs typeface="Arial"/>
              </a:rPr>
              <a:t>(art.</a:t>
            </a:r>
            <a:r>
              <a:rPr sz="2800" b="1" spc="-20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25" dirty="0">
                <a:solidFill>
                  <a:srgbClr val="FFFFFF"/>
                </a:solidFill>
                <a:latin typeface="Arial"/>
                <a:cs typeface="Arial"/>
              </a:rPr>
              <a:t>8)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775" y="1699895"/>
            <a:ext cx="7653020" cy="411924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286385" marR="20320" indent="-274320">
              <a:lnSpc>
                <a:spcPct val="80000"/>
              </a:lnSpc>
              <a:spcBef>
                <a:spcPts val="58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  <a:tab pos="871219" algn="l"/>
                <a:tab pos="1209040" algn="l"/>
                <a:tab pos="1287780" algn="l"/>
                <a:tab pos="1590040" algn="l"/>
                <a:tab pos="1950720" algn="l"/>
                <a:tab pos="2113280" algn="l"/>
                <a:tab pos="2458720" algn="l"/>
                <a:tab pos="2633980" algn="l"/>
                <a:tab pos="3190875" algn="l"/>
                <a:tab pos="3731895" algn="l"/>
                <a:tab pos="3754754" algn="l"/>
                <a:tab pos="3927475" algn="l"/>
                <a:tab pos="4305935" algn="l"/>
                <a:tab pos="4526915" algn="l"/>
                <a:tab pos="4785995" algn="l"/>
                <a:tab pos="5024755" algn="l"/>
                <a:tab pos="5378450" algn="l"/>
                <a:tab pos="5675630" algn="l"/>
                <a:tab pos="5723890" algn="l"/>
                <a:tab pos="5995670" algn="l"/>
                <a:tab pos="6247130" algn="l"/>
                <a:tab pos="6628130" algn="l"/>
                <a:tab pos="6866890" algn="l"/>
                <a:tab pos="6983730" algn="l"/>
                <a:tab pos="7204709" algn="l"/>
                <a:tab pos="7469505" algn="l"/>
              </a:tabLst>
            </a:pPr>
            <a:r>
              <a:rPr sz="2000" spc="-90" dirty="0">
                <a:latin typeface="Times New Roman"/>
                <a:cs typeface="Times New Roman"/>
              </a:rPr>
              <a:t>Confermate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tutte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le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precedenze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dello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scorso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anno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(art.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8)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con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25" dirty="0">
                <a:latin typeface="Times New Roman"/>
                <a:cs typeface="Times New Roman"/>
              </a:rPr>
              <a:t>la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precisazione </a:t>
            </a:r>
            <a:r>
              <a:rPr sz="2000" spc="-110" dirty="0">
                <a:latin typeface="Times New Roman"/>
                <a:cs typeface="Times New Roman"/>
              </a:rPr>
              <a:t>che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è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stato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eliminato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il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referente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unico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per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l'assistenza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al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disabile.</a:t>
            </a:r>
            <a:r>
              <a:rPr sz="2000" spc="-120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La </a:t>
            </a:r>
            <a:r>
              <a:rPr sz="2000" b="1" dirty="0">
                <a:latin typeface="Times New Roman"/>
                <a:cs typeface="Times New Roman"/>
              </a:rPr>
              <a:t>precedenza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per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-25" dirty="0">
                <a:latin typeface="Times New Roman"/>
                <a:cs typeface="Times New Roman"/>
              </a:rPr>
              <a:t>le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lavoratrici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madri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lavoratori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padri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-10" dirty="0">
                <a:latin typeface="Times New Roman"/>
                <a:cs typeface="Times New Roman"/>
              </a:rPr>
              <a:t>anche adottivi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80" dirty="0">
                <a:latin typeface="Times New Roman"/>
                <a:cs typeface="Times New Roman"/>
              </a:rPr>
              <a:t>o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affidatari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con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prole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-25" dirty="0">
                <a:latin typeface="Times New Roman"/>
                <a:cs typeface="Times New Roman"/>
              </a:rPr>
              <a:t>di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età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0" dirty="0">
                <a:latin typeface="Times New Roman"/>
                <a:cs typeface="Times New Roman"/>
              </a:rPr>
              <a:t>fino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ai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-50" dirty="0">
                <a:latin typeface="Times New Roman"/>
                <a:cs typeface="Times New Roman"/>
              </a:rPr>
              <a:t>6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0" dirty="0">
                <a:latin typeface="Times New Roman"/>
                <a:cs typeface="Times New Roman"/>
              </a:rPr>
              <a:t>anni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e, </a:t>
            </a:r>
            <a:r>
              <a:rPr sz="2000" b="1" spc="-10" dirty="0">
                <a:latin typeface="Times New Roman"/>
                <a:cs typeface="Times New Roman"/>
              </a:rPr>
              <a:t>limitatamente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ai</a:t>
            </a:r>
            <a:r>
              <a:rPr sz="2000" b="1" spc="-11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trasferimenti</a:t>
            </a:r>
            <a:r>
              <a:rPr sz="2000" b="1" dirty="0">
                <a:latin typeface="Times New Roman"/>
                <a:cs typeface="Times New Roman"/>
              </a:rPr>
              <a:t>		</a:t>
            </a:r>
            <a:r>
              <a:rPr sz="2000" b="1" spc="-10" dirty="0">
                <a:latin typeface="Times New Roman"/>
                <a:cs typeface="Times New Roman"/>
              </a:rPr>
              <a:t>interprovinciali,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superiore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ai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6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e </a:t>
            </a:r>
            <a:r>
              <a:rPr sz="2000" b="1" spc="-20" dirty="0">
                <a:latin typeface="Times New Roman"/>
                <a:cs typeface="Times New Roman"/>
              </a:rPr>
              <a:t>fino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ai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12</a:t>
            </a:r>
            <a:r>
              <a:rPr sz="2000" b="1" dirty="0">
                <a:latin typeface="Times New Roman"/>
                <a:cs typeface="Times New Roman"/>
              </a:rPr>
              <a:t>	anni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precede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spc="-180" dirty="0">
                <a:latin typeface="Georgia"/>
                <a:cs typeface="Georgia"/>
              </a:rPr>
              <a:t>l’assistenza</a:t>
            </a:r>
            <a:r>
              <a:rPr sz="2000" spc="-110" dirty="0">
                <a:latin typeface="Georgia"/>
                <a:cs typeface="Georgia"/>
              </a:rPr>
              <a:t> </a:t>
            </a:r>
            <a:r>
              <a:rPr sz="2000" spc="-195" dirty="0">
                <a:latin typeface="Georgia"/>
                <a:cs typeface="Georgia"/>
              </a:rPr>
              <a:t>al</a:t>
            </a:r>
            <a:r>
              <a:rPr sz="2000" spc="-25" dirty="0">
                <a:latin typeface="Georgia"/>
                <a:cs typeface="Georgia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parente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30" dirty="0">
                <a:latin typeface="Times New Roman"/>
                <a:cs typeface="Times New Roman"/>
              </a:rPr>
              <a:t>affine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entro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il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secondo </a:t>
            </a:r>
            <a:r>
              <a:rPr sz="2000" spc="-100" dirty="0">
                <a:latin typeface="Times New Roman"/>
                <a:cs typeface="Times New Roman"/>
              </a:rPr>
              <a:t>grado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130" dirty="0">
                <a:latin typeface="Times New Roman"/>
                <a:cs typeface="Times New Roman"/>
              </a:rPr>
              <a:t>(ovvero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entro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il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terzo </a:t>
            </a:r>
            <a:r>
              <a:rPr sz="2000" spc="-90" dirty="0">
                <a:latin typeface="Times New Roman"/>
                <a:cs typeface="Times New Roman"/>
              </a:rPr>
              <a:t>grado)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con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handicap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grave.</a:t>
            </a:r>
            <a:endParaRPr sz="2000">
              <a:latin typeface="Times New Roman"/>
              <a:cs typeface="Times New Roman"/>
            </a:endParaRPr>
          </a:p>
          <a:p>
            <a:pPr marL="286385" marR="10160" indent="-274320" algn="just">
              <a:lnSpc>
                <a:spcPct val="79200"/>
              </a:lnSpc>
              <a:spcBef>
                <a:spcPts val="6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dirty="0">
                <a:latin typeface="Times New Roman"/>
                <a:cs typeface="Times New Roman"/>
              </a:rPr>
              <a:t>N.B.</a:t>
            </a:r>
            <a:r>
              <a:rPr sz="2000" b="1" spc="4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4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usufruire</a:t>
            </a:r>
            <a:r>
              <a:rPr sz="2000" spc="1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delle</a:t>
            </a:r>
            <a:r>
              <a:rPr sz="2000" spc="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precedenze</a:t>
            </a:r>
            <a:r>
              <a:rPr sz="2000" spc="1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occorre</a:t>
            </a:r>
            <a:r>
              <a:rPr sz="2000" b="1" spc="1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indicare</a:t>
            </a:r>
            <a:r>
              <a:rPr sz="2000" b="1" spc="1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come</a:t>
            </a:r>
            <a:r>
              <a:rPr sz="2000" b="1" spc="5" dirty="0">
                <a:latin typeface="Times New Roman"/>
                <a:cs typeface="Times New Roman"/>
              </a:rPr>
              <a:t>  </a:t>
            </a:r>
            <a:r>
              <a:rPr sz="2000" b="1" spc="-10" dirty="0">
                <a:latin typeface="Times New Roman"/>
                <a:cs typeface="Times New Roman"/>
              </a:rPr>
              <a:t>prima </a:t>
            </a:r>
            <a:r>
              <a:rPr sz="2000" b="1" dirty="0">
                <a:latin typeface="Times New Roman"/>
                <a:cs typeface="Times New Roman"/>
              </a:rPr>
              <a:t>preferenza</a:t>
            </a:r>
            <a:r>
              <a:rPr sz="2000" b="1" spc="42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il</a:t>
            </a:r>
            <a:r>
              <a:rPr sz="2000" b="1" spc="42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codice</a:t>
            </a:r>
            <a:r>
              <a:rPr sz="2000" b="1" spc="42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del</a:t>
            </a:r>
            <a:r>
              <a:rPr sz="2000" b="1" spc="41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comune/distretto</a:t>
            </a:r>
            <a:r>
              <a:rPr sz="2000" b="1" spc="425" dirty="0">
                <a:latin typeface="Times New Roman"/>
                <a:cs typeface="Times New Roman"/>
              </a:rPr>
              <a:t>  </a:t>
            </a:r>
            <a:r>
              <a:rPr sz="2000" b="1" spc="-10" dirty="0">
                <a:latin typeface="Times New Roman"/>
                <a:cs typeface="Times New Roman"/>
              </a:rPr>
              <a:t>sub-</a:t>
            </a:r>
            <a:r>
              <a:rPr sz="2000" b="1" dirty="0">
                <a:latin typeface="Times New Roman"/>
                <a:cs typeface="Times New Roman"/>
              </a:rPr>
              <a:t>comunale</a:t>
            </a:r>
            <a:r>
              <a:rPr sz="2000" b="1" spc="420" dirty="0">
                <a:latin typeface="Times New Roman"/>
                <a:cs typeface="Times New Roman"/>
              </a:rPr>
              <a:t>  </a:t>
            </a:r>
            <a:r>
              <a:rPr sz="2000" spc="-25" dirty="0">
                <a:latin typeface="Times New Roman"/>
                <a:cs typeface="Times New Roman"/>
              </a:rPr>
              <a:t>(di </a:t>
            </a:r>
            <a:r>
              <a:rPr sz="2000" spc="-85" dirty="0">
                <a:latin typeface="Times New Roman"/>
                <a:cs typeface="Times New Roman"/>
              </a:rPr>
              <a:t>residenza,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cura,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assistenza)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oppure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una</a:t>
            </a:r>
            <a:r>
              <a:rPr sz="2000" b="1" spc="45" dirty="0">
                <a:latin typeface="Times New Roman"/>
                <a:cs typeface="Times New Roman"/>
              </a:rPr>
              <a:t> </a:t>
            </a:r>
            <a:r>
              <a:rPr sz="2000" b="1" spc="80" dirty="0">
                <a:latin typeface="Times New Roman"/>
                <a:cs typeface="Times New Roman"/>
              </a:rPr>
              <a:t>o </a:t>
            </a:r>
            <a:r>
              <a:rPr sz="2000" b="1" dirty="0">
                <a:latin typeface="Times New Roman"/>
                <a:cs typeface="Times New Roman"/>
              </a:rPr>
              <a:t>più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istituzioni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scolastiche </a:t>
            </a:r>
            <a:r>
              <a:rPr sz="2000" b="1" dirty="0">
                <a:latin typeface="Times New Roman"/>
                <a:cs typeface="Times New Roman"/>
              </a:rPr>
              <a:t>comprese</a:t>
            </a:r>
            <a:r>
              <a:rPr sz="2000" b="1" spc="-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in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esso.</a:t>
            </a:r>
            <a:endParaRPr sz="2000">
              <a:latin typeface="Times New Roman"/>
              <a:cs typeface="Times New Roman"/>
            </a:endParaRPr>
          </a:p>
          <a:p>
            <a:pPr marL="286385" marR="5080" indent="-274320" algn="just">
              <a:lnSpc>
                <a:spcPct val="79200"/>
              </a:lnSpc>
              <a:spcBef>
                <a:spcPts val="6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86385" algn="l"/>
              </a:tabLst>
            </a:pPr>
            <a:r>
              <a:rPr sz="2000" b="1" spc="-325" dirty="0">
                <a:latin typeface="Times New Roman"/>
                <a:cs typeface="Times New Roman"/>
              </a:rPr>
              <a:t>È</a:t>
            </a:r>
            <a:r>
              <a:rPr sz="2000" b="1" spc="1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obbligatorio</a:t>
            </a:r>
            <a:r>
              <a:rPr sz="2000" b="1" spc="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indicare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la</a:t>
            </a:r>
            <a:r>
              <a:rPr sz="2000" b="1" spc="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preferenza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sintetica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35" dirty="0">
                <a:latin typeface="Times New Roman"/>
                <a:cs typeface="Times New Roman"/>
              </a:rPr>
              <a:t>del</a:t>
            </a:r>
            <a:r>
              <a:rPr sz="2000" b="1" spc="15" dirty="0">
                <a:latin typeface="Times New Roman"/>
                <a:cs typeface="Times New Roman"/>
              </a:rPr>
              <a:t> </a:t>
            </a:r>
            <a:r>
              <a:rPr sz="2000" b="1" spc="40" dirty="0">
                <a:latin typeface="Times New Roman"/>
                <a:cs typeface="Times New Roman"/>
              </a:rPr>
              <a:t>comune/distretto </a:t>
            </a:r>
            <a:r>
              <a:rPr sz="2000" spc="-105" dirty="0">
                <a:latin typeface="Times New Roman"/>
                <a:cs typeface="Times New Roman"/>
              </a:rPr>
              <a:t>subcomunale(di</a:t>
            </a:r>
            <a:r>
              <a:rPr sz="2000" spc="78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residenza,</a:t>
            </a:r>
            <a:r>
              <a:rPr sz="2000" spc="70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di</a:t>
            </a:r>
            <a:r>
              <a:rPr sz="2000" spc="800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cura,</a:t>
            </a:r>
            <a:r>
              <a:rPr sz="2000" spc="69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di</a:t>
            </a:r>
            <a:r>
              <a:rPr sz="2000" spc="76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assistenza)</a:t>
            </a:r>
            <a:r>
              <a:rPr sz="2000" spc="780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prima</a:t>
            </a:r>
            <a:r>
              <a:rPr sz="2000" b="1" spc="805" dirty="0">
                <a:latin typeface="Times New Roman"/>
                <a:cs typeface="Times New Roman"/>
              </a:rPr>
              <a:t> </a:t>
            </a:r>
            <a:r>
              <a:rPr sz="2000" b="1" spc="25" dirty="0">
                <a:latin typeface="Times New Roman"/>
                <a:cs typeface="Times New Roman"/>
              </a:rPr>
              <a:t>di</a:t>
            </a:r>
            <a:r>
              <a:rPr sz="2000" b="1" spc="79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esprimere</a:t>
            </a:r>
            <a:r>
              <a:rPr sz="2000" b="1" spc="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preferenze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25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20" dirty="0">
                <a:latin typeface="Times New Roman"/>
                <a:cs typeface="Times New Roman"/>
              </a:rPr>
              <a:t>scuole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ubicate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10" dirty="0">
                <a:latin typeface="Times New Roman"/>
                <a:cs typeface="Times New Roman"/>
              </a:rPr>
              <a:t>in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altri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comuni.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spc="-215" dirty="0">
                <a:latin typeface="Times New Roman"/>
                <a:cs typeface="Times New Roman"/>
              </a:rPr>
              <a:t>La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25" dirty="0">
                <a:latin typeface="Times New Roman"/>
                <a:cs typeface="Times New Roman"/>
              </a:rPr>
              <a:t>mancata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indicazione</a:t>
            </a:r>
            <a:r>
              <a:rPr sz="2000" spc="455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del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comune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del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distretto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subcomunale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non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annulla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40" dirty="0">
                <a:latin typeface="Times New Roman"/>
                <a:cs typeface="Times New Roman"/>
              </a:rPr>
              <a:t>la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domanda,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spc="-150" dirty="0">
                <a:latin typeface="Times New Roman"/>
                <a:cs typeface="Times New Roman"/>
              </a:rPr>
              <a:t>ma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30" dirty="0">
                <a:latin typeface="Times New Roman"/>
                <a:cs typeface="Times New Roman"/>
              </a:rPr>
              <a:t>la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stessa</a:t>
            </a:r>
            <a:r>
              <a:rPr sz="2000" spc="46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viene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esaminata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135" dirty="0">
                <a:latin typeface="Times New Roman"/>
                <a:cs typeface="Times New Roman"/>
              </a:rPr>
              <a:t>senza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tener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conto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della</a:t>
            </a:r>
            <a:r>
              <a:rPr sz="2000" spc="-229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precedenza.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45720" rIns="0" bIns="0" rtlCol="0">
            <a:spAutoFit/>
          </a:bodyPr>
          <a:lstStyle/>
          <a:p>
            <a:pPr marL="91440" marR="320040">
              <a:lnSpc>
                <a:spcPct val="100499"/>
              </a:lnSpc>
              <a:spcBef>
                <a:spcPts val="360"/>
              </a:spcBef>
            </a:pPr>
            <a:r>
              <a:rPr sz="3600" spc="-290" dirty="0"/>
              <a:t>Sostegno</a:t>
            </a:r>
            <a:r>
              <a:rPr sz="3600" spc="-150" dirty="0"/>
              <a:t> </a:t>
            </a:r>
            <a:r>
              <a:rPr sz="3600" spc="-225" dirty="0"/>
              <a:t>docenti</a:t>
            </a:r>
            <a:r>
              <a:rPr sz="3600" spc="-110" dirty="0"/>
              <a:t> </a:t>
            </a:r>
            <a:r>
              <a:rPr sz="3600" spc="-265" dirty="0"/>
              <a:t>non</a:t>
            </a:r>
            <a:r>
              <a:rPr sz="3600" spc="-110" dirty="0"/>
              <a:t> </a:t>
            </a:r>
            <a:r>
              <a:rPr sz="3600" spc="-210" dirty="0"/>
              <a:t>specializzati</a:t>
            </a:r>
            <a:r>
              <a:rPr sz="3600" spc="-409" dirty="0"/>
              <a:t> </a:t>
            </a:r>
            <a:r>
              <a:rPr sz="2800" spc="-10" dirty="0"/>
              <a:t>(art. </a:t>
            </a:r>
            <a:r>
              <a:rPr sz="2800" spc="75" dirty="0"/>
              <a:t>7</a:t>
            </a:r>
            <a:r>
              <a:rPr sz="2800" spc="-100" dirty="0"/>
              <a:t> </a:t>
            </a:r>
            <a:r>
              <a:rPr sz="2800" spc="-210" dirty="0"/>
              <a:t>comma </a:t>
            </a:r>
            <a:r>
              <a:rPr sz="2800" spc="-25" dirty="0"/>
              <a:t>14)</a:t>
            </a:r>
            <a:endParaRPr sz="28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115" marR="5715" indent="-273050" algn="just">
              <a:lnSpc>
                <a:spcPct val="100000"/>
              </a:lnSpc>
              <a:spcBef>
                <a:spcPts val="100"/>
              </a:spcBef>
              <a:buClr>
                <a:srgbClr val="D24616"/>
              </a:buClr>
              <a:buSzPct val="84615"/>
              <a:buFont typeface="Segoe UI Symbol"/>
              <a:buChar char="⚫"/>
              <a:tabLst>
                <a:tab pos="286385" algn="l"/>
              </a:tabLst>
            </a:pPr>
            <a:r>
              <a:rPr dirty="0"/>
              <a:t>I</a:t>
            </a:r>
            <a:r>
              <a:rPr spc="-15" dirty="0"/>
              <a:t> </a:t>
            </a:r>
            <a:r>
              <a:rPr spc="-35" dirty="0"/>
              <a:t>docenti</a:t>
            </a:r>
            <a:r>
              <a:rPr spc="40" dirty="0"/>
              <a:t> </a:t>
            </a:r>
            <a:r>
              <a:rPr dirty="0"/>
              <a:t>privi</a:t>
            </a:r>
            <a:r>
              <a:rPr spc="35" dirty="0"/>
              <a:t> </a:t>
            </a:r>
            <a:r>
              <a:rPr dirty="0"/>
              <a:t>del</a:t>
            </a:r>
            <a:r>
              <a:rPr spc="25" dirty="0"/>
              <a:t> </a:t>
            </a:r>
            <a:r>
              <a:rPr dirty="0"/>
              <a:t>titolo</a:t>
            </a:r>
            <a:r>
              <a:rPr spc="30" dirty="0"/>
              <a:t> </a:t>
            </a:r>
            <a:r>
              <a:rPr dirty="0"/>
              <a:t>di</a:t>
            </a:r>
            <a:r>
              <a:rPr spc="30" dirty="0"/>
              <a:t> </a:t>
            </a:r>
            <a:r>
              <a:rPr spc="-150" dirty="0"/>
              <a:t>specializzazione,</a:t>
            </a:r>
            <a:r>
              <a:rPr spc="-15" dirty="0"/>
              <a:t> </a:t>
            </a:r>
            <a:r>
              <a:rPr dirty="0"/>
              <a:t>ma</a:t>
            </a:r>
            <a:r>
              <a:rPr spc="20" dirty="0"/>
              <a:t> </a:t>
            </a:r>
            <a:r>
              <a:rPr dirty="0"/>
              <a:t>che</a:t>
            </a:r>
            <a:r>
              <a:rPr spc="60" dirty="0"/>
              <a:t> </a:t>
            </a:r>
            <a:r>
              <a:rPr spc="-65" dirty="0"/>
              <a:t>stiano 	</a:t>
            </a:r>
            <a:r>
              <a:rPr dirty="0"/>
              <a:t>per</a:t>
            </a:r>
            <a:r>
              <a:rPr spc="15" dirty="0"/>
              <a:t> </a:t>
            </a:r>
            <a:r>
              <a:rPr spc="-105" dirty="0"/>
              <a:t>concludere</a:t>
            </a:r>
            <a:r>
              <a:rPr spc="-25" dirty="0"/>
              <a:t> </a:t>
            </a:r>
            <a:r>
              <a:rPr dirty="0"/>
              <a:t>il</a:t>
            </a:r>
            <a:r>
              <a:rPr spc="5" dirty="0"/>
              <a:t> </a:t>
            </a:r>
            <a:r>
              <a:rPr spc="-40" dirty="0"/>
              <a:t>percorso</a:t>
            </a:r>
            <a:r>
              <a:rPr spc="10" dirty="0"/>
              <a:t> </a:t>
            </a:r>
            <a:r>
              <a:rPr dirty="0"/>
              <a:t>di</a:t>
            </a:r>
            <a:r>
              <a:rPr spc="10" dirty="0"/>
              <a:t> </a:t>
            </a:r>
            <a:r>
              <a:rPr spc="-150" dirty="0"/>
              <a:t>specializzazione</a:t>
            </a:r>
            <a:r>
              <a:rPr spc="-5" dirty="0"/>
              <a:t> </a:t>
            </a:r>
            <a:r>
              <a:rPr dirty="0"/>
              <a:t>su</a:t>
            </a:r>
            <a:r>
              <a:rPr spc="-20" dirty="0"/>
              <a:t> </a:t>
            </a:r>
            <a:r>
              <a:rPr spc="-105" dirty="0"/>
              <a:t>sostegno</a:t>
            </a:r>
            <a:r>
              <a:rPr dirty="0"/>
              <a:t> </a:t>
            </a:r>
            <a:r>
              <a:rPr spc="-50" dirty="0"/>
              <a:t>o 	</a:t>
            </a:r>
            <a:r>
              <a:rPr dirty="0"/>
              <a:t>in</a:t>
            </a:r>
            <a:r>
              <a:rPr spc="-114" dirty="0"/>
              <a:t> </a:t>
            </a:r>
            <a:r>
              <a:rPr spc="-105" dirty="0"/>
              <a:t>subordine</a:t>
            </a:r>
            <a:r>
              <a:rPr spc="-35" dirty="0"/>
              <a:t> </a:t>
            </a:r>
            <a:r>
              <a:rPr spc="-155" dirty="0"/>
              <a:t>abbiano</a:t>
            </a:r>
            <a:r>
              <a:rPr spc="-5" dirty="0"/>
              <a:t> </a:t>
            </a:r>
            <a:r>
              <a:rPr spc="-70" dirty="0"/>
              <a:t>prestato</a:t>
            </a:r>
            <a:r>
              <a:rPr spc="-45" dirty="0"/>
              <a:t> </a:t>
            </a:r>
            <a:r>
              <a:rPr spc="-110" dirty="0"/>
              <a:t>almeno</a:t>
            </a:r>
            <a:r>
              <a:rPr spc="-45" dirty="0"/>
              <a:t> </a:t>
            </a:r>
            <a:r>
              <a:rPr dirty="0"/>
              <a:t>un</a:t>
            </a:r>
            <a:r>
              <a:rPr spc="-70" dirty="0"/>
              <a:t> </a:t>
            </a:r>
            <a:r>
              <a:rPr spc="-95" dirty="0"/>
              <a:t>anno</a:t>
            </a:r>
            <a:r>
              <a:rPr spc="-60" dirty="0"/>
              <a:t> </a:t>
            </a:r>
            <a:r>
              <a:rPr dirty="0"/>
              <a:t>di</a:t>
            </a:r>
            <a:r>
              <a:rPr spc="-45" dirty="0"/>
              <a:t> </a:t>
            </a:r>
            <a:r>
              <a:rPr spc="-100" dirty="0"/>
              <a:t>servizio</a:t>
            </a:r>
            <a:r>
              <a:rPr spc="-35" dirty="0"/>
              <a:t> </a:t>
            </a:r>
            <a:r>
              <a:rPr spc="-25" dirty="0"/>
              <a:t>su 	</a:t>
            </a:r>
            <a:r>
              <a:rPr spc="-95" dirty="0"/>
              <a:t>posto</a:t>
            </a:r>
            <a:r>
              <a:rPr spc="-70" dirty="0"/>
              <a:t> </a:t>
            </a:r>
            <a:r>
              <a:rPr spc="-50" dirty="0"/>
              <a:t>di</a:t>
            </a:r>
            <a:r>
              <a:rPr spc="-95" dirty="0"/>
              <a:t> </a:t>
            </a:r>
            <a:r>
              <a:rPr spc="-145" dirty="0"/>
              <a:t>sostegno,possono</a:t>
            </a:r>
            <a:r>
              <a:rPr spc="-15" dirty="0"/>
              <a:t> </a:t>
            </a:r>
            <a:r>
              <a:rPr spc="-50" dirty="0"/>
              <a:t>produrre</a:t>
            </a:r>
            <a:r>
              <a:rPr spc="-45" dirty="0"/>
              <a:t> </a:t>
            </a:r>
            <a:r>
              <a:rPr spc="-155" dirty="0"/>
              <a:t>domanda</a:t>
            </a:r>
            <a:r>
              <a:rPr spc="-10" dirty="0"/>
              <a:t> </a:t>
            </a:r>
            <a:r>
              <a:rPr spc="-50" dirty="0"/>
              <a:t>di</a:t>
            </a:r>
            <a:r>
              <a:rPr spc="-35" dirty="0"/>
              <a:t> </a:t>
            </a:r>
            <a:r>
              <a:rPr spc="-140" dirty="0"/>
              <a:t>assegnazione 	</a:t>
            </a:r>
            <a:r>
              <a:rPr spc="-45" dirty="0"/>
              <a:t>interprovinciale.</a:t>
            </a:r>
          </a:p>
          <a:p>
            <a:pPr marL="285115" marR="5080" indent="-273050" algn="just">
              <a:lnSpc>
                <a:spcPct val="100000"/>
              </a:lnSpc>
              <a:spcBef>
                <a:spcPts val="610"/>
              </a:spcBef>
              <a:buClr>
                <a:srgbClr val="D24616"/>
              </a:buClr>
              <a:buSzPct val="84615"/>
              <a:buFont typeface="Segoe UI Symbol"/>
              <a:buChar char="⚫"/>
              <a:tabLst>
                <a:tab pos="286385" algn="l"/>
              </a:tabLst>
            </a:pPr>
            <a:r>
              <a:rPr spc="-280" dirty="0">
                <a:latin typeface="Georgia"/>
                <a:cs typeface="Georgia"/>
              </a:rPr>
              <a:t>L’assegnazione</a:t>
            </a:r>
            <a:r>
              <a:rPr spc="120" dirty="0">
                <a:latin typeface="Georgia"/>
                <a:cs typeface="Georgia"/>
              </a:rPr>
              <a:t> </a:t>
            </a:r>
            <a:r>
              <a:rPr spc="-80" dirty="0"/>
              <a:t>suddetta</a:t>
            </a:r>
            <a:r>
              <a:rPr spc="-10" dirty="0"/>
              <a:t> </a:t>
            </a:r>
            <a:r>
              <a:rPr dirty="0"/>
              <a:t>è</a:t>
            </a:r>
            <a:r>
              <a:rPr spc="70" dirty="0"/>
              <a:t> </a:t>
            </a:r>
            <a:r>
              <a:rPr spc="-95" dirty="0"/>
              <a:t>disposta</a:t>
            </a:r>
            <a:r>
              <a:rPr spc="65" dirty="0"/>
              <a:t> </a:t>
            </a:r>
            <a:r>
              <a:rPr dirty="0"/>
              <a:t>in</a:t>
            </a:r>
            <a:r>
              <a:rPr spc="70" dirty="0"/>
              <a:t> </a:t>
            </a:r>
            <a:r>
              <a:rPr spc="-90" dirty="0"/>
              <a:t>subordine</a:t>
            </a:r>
            <a:r>
              <a:rPr spc="70" dirty="0"/>
              <a:t> </a:t>
            </a:r>
            <a:r>
              <a:rPr dirty="0"/>
              <a:t>a</a:t>
            </a:r>
            <a:r>
              <a:rPr spc="55" dirty="0"/>
              <a:t> </a:t>
            </a:r>
            <a:r>
              <a:rPr spc="-80" dirty="0"/>
              <a:t>quella</a:t>
            </a:r>
            <a:r>
              <a:rPr spc="55" dirty="0"/>
              <a:t> </a:t>
            </a:r>
            <a:r>
              <a:rPr spc="-25" dirty="0"/>
              <a:t>del 	</a:t>
            </a:r>
            <a:r>
              <a:rPr spc="-95" dirty="0"/>
              <a:t>personale</a:t>
            </a:r>
            <a:r>
              <a:rPr spc="-70" dirty="0"/>
              <a:t> </a:t>
            </a:r>
            <a:r>
              <a:rPr spc="-135" dirty="0"/>
              <a:t>provvisto</a:t>
            </a:r>
            <a:r>
              <a:rPr spc="-25" dirty="0"/>
              <a:t> </a:t>
            </a:r>
            <a:r>
              <a:rPr spc="-20" dirty="0"/>
              <a:t>del</a:t>
            </a:r>
            <a:r>
              <a:rPr spc="-145" dirty="0"/>
              <a:t> </a:t>
            </a:r>
            <a:r>
              <a:rPr spc="-45" dirty="0"/>
              <a:t>prescritto</a:t>
            </a:r>
            <a:r>
              <a:rPr spc="-105" dirty="0"/>
              <a:t> </a:t>
            </a:r>
            <a:r>
              <a:rPr spc="-20" dirty="0"/>
              <a:t>titolo</a:t>
            </a:r>
            <a:r>
              <a:rPr spc="-65" dirty="0"/>
              <a:t> </a:t>
            </a:r>
            <a:r>
              <a:rPr dirty="0"/>
              <a:t>di</a:t>
            </a:r>
            <a:r>
              <a:rPr spc="-90" dirty="0"/>
              <a:t> </a:t>
            </a:r>
            <a:r>
              <a:rPr spc="-150" dirty="0"/>
              <a:t>specializzazione</a:t>
            </a:r>
            <a:r>
              <a:rPr spc="-15" dirty="0"/>
              <a:t> </a:t>
            </a:r>
            <a:r>
              <a:rPr spc="-50" dirty="0"/>
              <a:t>e 	</a:t>
            </a:r>
            <a:r>
              <a:rPr dirty="0"/>
              <a:t>solo</a:t>
            </a:r>
            <a:r>
              <a:rPr spc="280" dirty="0"/>
              <a:t> </a:t>
            </a:r>
            <a:r>
              <a:rPr dirty="0"/>
              <a:t>dopo</a:t>
            </a:r>
            <a:r>
              <a:rPr spc="260" dirty="0"/>
              <a:t> </a:t>
            </a:r>
            <a:r>
              <a:rPr dirty="0"/>
              <a:t>aver</a:t>
            </a:r>
            <a:r>
              <a:rPr spc="254" dirty="0"/>
              <a:t> </a:t>
            </a:r>
            <a:r>
              <a:rPr spc="-50" dirty="0"/>
              <a:t>accantonato</a:t>
            </a:r>
            <a:r>
              <a:rPr spc="280" dirty="0"/>
              <a:t> </a:t>
            </a:r>
            <a:r>
              <a:rPr dirty="0"/>
              <a:t>un</a:t>
            </a:r>
            <a:r>
              <a:rPr spc="265" dirty="0"/>
              <a:t> </a:t>
            </a:r>
            <a:r>
              <a:rPr dirty="0"/>
              <a:t>numero</a:t>
            </a:r>
            <a:r>
              <a:rPr spc="270" dirty="0"/>
              <a:t> </a:t>
            </a:r>
            <a:r>
              <a:rPr dirty="0"/>
              <a:t>di</a:t>
            </a:r>
            <a:r>
              <a:rPr spc="275" dirty="0"/>
              <a:t> </a:t>
            </a:r>
            <a:r>
              <a:rPr dirty="0"/>
              <a:t>posti</a:t>
            </a:r>
            <a:r>
              <a:rPr spc="280" dirty="0"/>
              <a:t> </a:t>
            </a:r>
            <a:r>
              <a:rPr dirty="0"/>
              <a:t>pari</a:t>
            </a:r>
            <a:r>
              <a:rPr spc="300" dirty="0"/>
              <a:t> </a:t>
            </a:r>
            <a:r>
              <a:rPr spc="-25" dirty="0"/>
              <a:t>ai 	</a:t>
            </a:r>
            <a:r>
              <a:rPr spc="-100" dirty="0"/>
              <a:t>docenti</a:t>
            </a:r>
            <a:r>
              <a:rPr spc="-105" dirty="0"/>
              <a:t> </a:t>
            </a:r>
            <a:r>
              <a:rPr spc="-150" dirty="0"/>
              <a:t>specializzati</a:t>
            </a:r>
            <a:r>
              <a:rPr spc="-85" dirty="0"/>
              <a:t> </a:t>
            </a:r>
            <a:r>
              <a:rPr spc="-90" dirty="0"/>
              <a:t>presenti</a:t>
            </a:r>
            <a:r>
              <a:rPr spc="-100" dirty="0"/>
              <a:t> </a:t>
            </a:r>
            <a:r>
              <a:rPr spc="-110" dirty="0"/>
              <a:t>nelle</a:t>
            </a:r>
            <a:r>
              <a:rPr spc="-75" dirty="0"/>
              <a:t> </a:t>
            </a:r>
            <a:r>
              <a:rPr spc="-275" dirty="0"/>
              <a:t>GAE</a:t>
            </a:r>
            <a:r>
              <a:rPr spc="-35" dirty="0"/>
              <a:t> </a:t>
            </a:r>
            <a:r>
              <a:rPr spc="-110" dirty="0"/>
              <a:t>e</a:t>
            </a:r>
            <a:r>
              <a:rPr spc="-70" dirty="0"/>
              <a:t> </a:t>
            </a:r>
            <a:r>
              <a:rPr spc="-110" dirty="0"/>
              <a:t>nelle</a:t>
            </a:r>
            <a:r>
              <a:rPr spc="-200" dirty="0"/>
              <a:t> </a:t>
            </a:r>
            <a:r>
              <a:rPr spc="-25" dirty="0"/>
              <a:t>GI.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274688"/>
            <a:ext cx="8382000" cy="5003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3800"/>
              </a:lnSpc>
            </a:pPr>
            <a:r>
              <a:rPr sz="3600" spc="-235" dirty="0"/>
              <a:t>Utilizzazioni</a:t>
            </a:r>
            <a:r>
              <a:rPr sz="3600" spc="-165" dirty="0"/>
              <a:t> </a:t>
            </a:r>
            <a:r>
              <a:rPr sz="3600" spc="-200" dirty="0"/>
              <a:t>ed</a:t>
            </a:r>
            <a:r>
              <a:rPr sz="3600" spc="-215" dirty="0"/>
              <a:t> </a:t>
            </a:r>
            <a:r>
              <a:rPr sz="3600" spc="-245" dirty="0"/>
              <a:t>assegnazioni</a:t>
            </a:r>
            <a:r>
              <a:rPr sz="3600" spc="-145" dirty="0"/>
              <a:t> </a:t>
            </a:r>
            <a:r>
              <a:rPr sz="3600" spc="-300" dirty="0"/>
              <a:t>provvisorie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96557" y="1412875"/>
            <a:ext cx="8275955" cy="3562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2570" marR="5080" indent="-227965" algn="just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43840" algn="l"/>
              </a:tabLst>
            </a:pPr>
            <a:r>
              <a:rPr sz="2000" spc="-70" dirty="0">
                <a:latin typeface="Times New Roman"/>
                <a:cs typeface="Times New Roman"/>
              </a:rPr>
              <a:t>Ogni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anno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il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personale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della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35" dirty="0">
                <a:latin typeface="Times New Roman"/>
                <a:cs typeface="Times New Roman"/>
              </a:rPr>
              <a:t>scuola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70" dirty="0">
                <a:latin typeface="Times New Roman"/>
                <a:cs typeface="Times New Roman"/>
              </a:rPr>
              <a:t>ha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la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possibilità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di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partecipare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40" dirty="0">
                <a:latin typeface="Times New Roman"/>
                <a:cs typeface="Times New Roman"/>
              </a:rPr>
              <a:t>alla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mobilità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5" dirty="0">
                <a:latin typeface="Times New Roman"/>
                <a:cs typeface="Times New Roman"/>
              </a:rPr>
              <a:t>annuale, 	</a:t>
            </a:r>
            <a:r>
              <a:rPr sz="2000" spc="-80" dirty="0">
                <a:latin typeface="Times New Roman"/>
                <a:cs typeface="Times New Roman"/>
              </a:rPr>
              <a:t>chiedendo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essere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utilizzato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25" dirty="0">
                <a:latin typeface="Times New Roman"/>
                <a:cs typeface="Times New Roman"/>
              </a:rPr>
              <a:t>assegnato</a:t>
            </a:r>
            <a:r>
              <a:rPr sz="2000" dirty="0">
                <a:latin typeface="Times New Roman"/>
                <a:cs typeface="Times New Roman"/>
              </a:rPr>
              <a:t> per un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anno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scolastico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una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scuola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diversa 	</a:t>
            </a:r>
            <a:r>
              <a:rPr sz="2000" dirty="0">
                <a:latin typeface="Times New Roman"/>
                <a:cs typeface="Times New Roman"/>
              </a:rPr>
              <a:t>da</a:t>
            </a:r>
            <a:r>
              <a:rPr sz="2000" spc="-12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quella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35" dirty="0">
                <a:latin typeface="Times New Roman"/>
                <a:cs typeface="Times New Roman"/>
              </a:rPr>
              <a:t>titolarità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anche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una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provincia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diversa.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95" dirty="0">
                <a:latin typeface="Times New Roman"/>
                <a:cs typeface="Times New Roman"/>
              </a:rPr>
              <a:t>La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mobilità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annuale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prevede</a:t>
            </a:r>
            <a:r>
              <a:rPr sz="2000" spc="-25" dirty="0">
                <a:latin typeface="Times New Roman"/>
                <a:cs typeface="Times New Roman"/>
              </a:rPr>
              <a:t> due 	</a:t>
            </a:r>
            <a:r>
              <a:rPr sz="2000" spc="-45" dirty="0">
                <a:latin typeface="Times New Roman"/>
                <a:cs typeface="Times New Roman"/>
              </a:rPr>
              <a:t>possibilità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: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l'utilizzazione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l'assegnazione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provvisoria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richiedono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determinati 	</a:t>
            </a:r>
            <a:r>
              <a:rPr sz="2000" spc="-80" dirty="0">
                <a:latin typeface="Times New Roman"/>
                <a:cs typeface="Times New Roman"/>
              </a:rPr>
              <a:t>requisiti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per </a:t>
            </a:r>
            <a:r>
              <a:rPr sz="2000" spc="-125" dirty="0">
                <a:latin typeface="Times New Roman"/>
                <a:cs typeface="Times New Roman"/>
              </a:rPr>
              <a:t>la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partecipazione.</a:t>
            </a:r>
            <a:endParaRPr sz="200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  <a:spcBef>
                <a:spcPts val="405"/>
              </a:spcBef>
            </a:pPr>
            <a:r>
              <a:rPr sz="2000" b="1" spc="-10" dirty="0">
                <a:latin typeface="Times New Roman"/>
                <a:cs typeface="Times New Roman"/>
              </a:rPr>
              <a:t>Utilizzazione:</a:t>
            </a:r>
            <a:endParaRPr sz="2000">
              <a:latin typeface="Times New Roman"/>
              <a:cs typeface="Times New Roman"/>
            </a:endParaRPr>
          </a:p>
          <a:p>
            <a:pPr marL="242570" indent="-227965">
              <a:lnSpc>
                <a:spcPct val="100000"/>
              </a:lnSpc>
              <a:spcBef>
                <a:spcPts val="400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42570" algn="l"/>
              </a:tabLst>
            </a:pPr>
            <a:r>
              <a:rPr sz="2000" spc="-125" dirty="0">
                <a:latin typeface="Times New Roman"/>
                <a:cs typeface="Times New Roman"/>
              </a:rPr>
              <a:t>movimento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riservato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prevalentemente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al</a:t>
            </a:r>
            <a:r>
              <a:rPr sz="2000" spc="-85" dirty="0">
                <a:latin typeface="Times New Roman"/>
                <a:cs typeface="Times New Roman"/>
              </a:rPr>
              <a:t> personale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in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esubero 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soprannumerario</a:t>
            </a:r>
            <a:endParaRPr sz="2000">
              <a:latin typeface="Times New Roman"/>
              <a:cs typeface="Times New Roman"/>
            </a:endParaRPr>
          </a:p>
          <a:p>
            <a:pPr marL="243840">
              <a:lnSpc>
                <a:spcPct val="100000"/>
              </a:lnSpc>
            </a:pPr>
            <a:r>
              <a:rPr sz="2000" spc="-70" dirty="0">
                <a:latin typeface="Times New Roman"/>
                <a:cs typeface="Times New Roman"/>
              </a:rPr>
              <a:t>trasferito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d'ufficio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65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domanda</a:t>
            </a:r>
            <a:r>
              <a:rPr sz="2000" spc="-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condizionata.</a:t>
            </a:r>
            <a:endParaRPr sz="200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  <a:spcBef>
                <a:spcPts val="400"/>
              </a:spcBef>
            </a:pPr>
            <a:r>
              <a:rPr sz="2000" b="1" spc="-10" dirty="0">
                <a:latin typeface="Times New Roman"/>
                <a:cs typeface="Times New Roman"/>
              </a:rPr>
              <a:t>Assegnazione</a:t>
            </a:r>
            <a:r>
              <a:rPr sz="2000" b="1" spc="-14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provvisoria:</a:t>
            </a:r>
            <a:endParaRPr sz="20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425"/>
              </a:spcBef>
              <a:buClr>
                <a:srgbClr val="FF0000"/>
              </a:buClr>
              <a:buSzPct val="85000"/>
              <a:buFont typeface="Wingdings"/>
              <a:buChar char=""/>
              <a:tabLst>
                <a:tab pos="241300" algn="l"/>
              </a:tabLst>
            </a:pPr>
            <a:r>
              <a:rPr sz="2000" spc="-105" dirty="0">
                <a:latin typeface="Times New Roman"/>
                <a:cs typeface="Times New Roman"/>
              </a:rPr>
              <a:t>movimento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riservato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65" dirty="0">
                <a:latin typeface="Times New Roman"/>
                <a:cs typeface="Times New Roman"/>
              </a:rPr>
              <a:t>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coloro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che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hanno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necessità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di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ricongiungimento</a:t>
            </a:r>
            <a:r>
              <a:rPr sz="2000" spc="-110" dirty="0">
                <a:latin typeface="Times New Roman"/>
                <a:cs typeface="Times New Roman"/>
              </a:rPr>
              <a:t> </a:t>
            </a:r>
            <a:r>
              <a:rPr sz="2000" spc="80" dirty="0">
                <a:latin typeface="Times New Roman"/>
                <a:cs typeface="Times New Roman"/>
              </a:rPr>
              <a:t>,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cura</a:t>
            </a:r>
            <a:r>
              <a:rPr sz="1800" spc="-23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ed</a:t>
            </a:r>
            <a:endParaRPr sz="18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60"/>
              </a:spcBef>
            </a:pPr>
            <a:r>
              <a:rPr sz="1800" spc="-10" dirty="0">
                <a:latin typeface="Times New Roman"/>
                <a:cs typeface="Times New Roman"/>
              </a:rPr>
              <a:t>assistenza.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4121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244"/>
              </a:spcBef>
            </a:pPr>
            <a:r>
              <a:rPr spc="-260" dirty="0"/>
              <a:t>Documentazione</a:t>
            </a:r>
            <a:r>
              <a:rPr spc="-170" dirty="0"/>
              <a:t> </a:t>
            </a:r>
            <a:r>
              <a:rPr spc="-204" dirty="0"/>
              <a:t>da</a:t>
            </a:r>
            <a:r>
              <a:rPr spc="-220" dirty="0"/>
              <a:t> </a:t>
            </a:r>
            <a:r>
              <a:rPr spc="-50" dirty="0"/>
              <a:t>allegare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775" y="1388109"/>
            <a:ext cx="7666355" cy="5053965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286385" marR="268605" indent="-274320" algn="just">
              <a:lnSpc>
                <a:spcPct val="79600"/>
              </a:lnSpc>
              <a:spcBef>
                <a:spcPts val="540"/>
              </a:spcBef>
              <a:buClr>
                <a:srgbClr val="FF0000"/>
              </a:buClr>
              <a:buSzPct val="86111"/>
              <a:buFont typeface="Wingdings"/>
              <a:buChar char=""/>
              <a:tabLst>
                <a:tab pos="286385" algn="l"/>
              </a:tabLst>
            </a:pPr>
            <a:r>
              <a:rPr sz="1800" spc="-160" dirty="0">
                <a:latin typeface="Georgia"/>
                <a:cs typeface="Georgia"/>
              </a:rPr>
              <a:t>All’istanza</a:t>
            </a:r>
            <a:r>
              <a:rPr sz="1800" spc="50" dirty="0">
                <a:latin typeface="Georgia"/>
                <a:cs typeface="Georgia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assegnazione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provvisoria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(art.1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comma</a:t>
            </a:r>
            <a:r>
              <a:rPr sz="1800" b="1" spc="-9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8)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devono</a:t>
            </a:r>
            <a:r>
              <a:rPr sz="1800" spc="-10" dirty="0">
                <a:latin typeface="Times New Roman"/>
                <a:cs typeface="Times New Roman"/>
              </a:rPr>
              <a:t> essere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allegati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i </a:t>
            </a:r>
            <a:r>
              <a:rPr sz="1800" spc="-80" dirty="0">
                <a:latin typeface="Times New Roman"/>
                <a:cs typeface="Times New Roman"/>
              </a:rPr>
              <a:t>documenti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attestanti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requisiti</a:t>
            </a:r>
            <a:r>
              <a:rPr sz="1800" spc="-11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richiesti</a:t>
            </a:r>
            <a:r>
              <a:rPr sz="1800" spc="-95" dirty="0">
                <a:latin typeface="Times New Roman"/>
                <a:cs typeface="Times New Roman"/>
              </a:rPr>
              <a:t> nella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tabella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valutazione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le</a:t>
            </a:r>
            <a:endParaRPr sz="1800">
              <a:latin typeface="Times New Roman"/>
              <a:cs typeface="Times New Roman"/>
            </a:endParaRPr>
          </a:p>
          <a:p>
            <a:pPr marL="286385" marR="45720" algn="just">
              <a:lnSpc>
                <a:spcPct val="80100"/>
              </a:lnSpc>
              <a:spcBef>
                <a:spcPts val="10"/>
              </a:spcBef>
            </a:pPr>
            <a:r>
              <a:rPr sz="1800" spc="-114" dirty="0">
                <a:latin typeface="Times New Roman"/>
                <a:cs typeface="Times New Roman"/>
              </a:rPr>
              <a:t>assegnazioni</a:t>
            </a:r>
            <a:r>
              <a:rPr sz="1800" spc="389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provvisorie.</a:t>
            </a:r>
            <a:r>
              <a:rPr sz="1800" spc="143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Per</a:t>
            </a:r>
            <a:r>
              <a:rPr sz="1800" spc="89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le</a:t>
            </a:r>
            <a:r>
              <a:rPr sz="1800" spc="75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dichiarazioni</a:t>
            </a:r>
            <a:r>
              <a:rPr sz="1800" spc="15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personali</a:t>
            </a:r>
            <a:r>
              <a:rPr sz="1800" spc="130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sostitutive</a:t>
            </a:r>
            <a:r>
              <a:rPr sz="1800" spc="142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delle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certificazioni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vale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quanto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stabilito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Georgia"/>
                <a:cs typeface="Georgia"/>
              </a:rPr>
              <a:t>dall’art.</a:t>
            </a:r>
            <a:r>
              <a:rPr sz="1800" spc="40" dirty="0">
                <a:latin typeface="Georgia"/>
                <a:cs typeface="Georgia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4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Georgia"/>
                <a:cs typeface="Georgia"/>
              </a:rPr>
              <a:t>dell’O.M.</a:t>
            </a:r>
            <a:r>
              <a:rPr sz="1800" spc="-140" dirty="0">
                <a:latin typeface="Georgia"/>
                <a:cs typeface="Georgia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n.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30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del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23/02/2024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anche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con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riferimento</a:t>
            </a:r>
            <a:r>
              <a:rPr sz="1800" spc="-130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ai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casi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di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ricongiungimento</a:t>
            </a:r>
            <a:r>
              <a:rPr sz="1800" spc="-140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al</a:t>
            </a:r>
            <a:r>
              <a:rPr sz="1800" spc="-14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convivente.</a:t>
            </a:r>
            <a:endParaRPr sz="1800">
              <a:latin typeface="Times New Roman"/>
              <a:cs typeface="Times New Roman"/>
            </a:endParaRPr>
          </a:p>
          <a:p>
            <a:pPr marL="286385" indent="-273685" algn="just">
              <a:lnSpc>
                <a:spcPts val="1939"/>
              </a:lnSpc>
              <a:spcBef>
                <a:spcPts val="160"/>
              </a:spcBef>
              <a:buClr>
                <a:srgbClr val="FF0000"/>
              </a:buClr>
              <a:buSzPct val="86111"/>
              <a:buFont typeface="Wingdings"/>
              <a:buChar char=""/>
              <a:tabLst>
                <a:tab pos="286385" algn="l"/>
              </a:tabLst>
            </a:pP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altre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parole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bisogna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allegare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documenti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attestanti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motivi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per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cui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si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avanza</a:t>
            </a:r>
            <a:r>
              <a:rPr sz="1800" spc="110" dirty="0">
                <a:latin typeface="Times New Roman"/>
                <a:cs typeface="Times New Roman"/>
              </a:rPr>
              <a:t>  </a:t>
            </a:r>
            <a:r>
              <a:rPr sz="1800" spc="-25" dirty="0">
                <a:latin typeface="Times New Roman"/>
                <a:cs typeface="Times New Roman"/>
              </a:rPr>
              <a:t>la</a:t>
            </a:r>
            <a:endParaRPr sz="1800">
              <a:latin typeface="Times New Roman"/>
              <a:cs typeface="Times New Roman"/>
            </a:endParaRPr>
          </a:p>
          <a:p>
            <a:pPr marL="286385" algn="just">
              <a:lnSpc>
                <a:spcPts val="1939"/>
              </a:lnSpc>
            </a:pPr>
            <a:r>
              <a:rPr sz="1800" spc="-75" dirty="0">
                <a:latin typeface="Times New Roman"/>
                <a:cs typeface="Times New Roman"/>
              </a:rPr>
              <a:t>richiesta,</a:t>
            </a:r>
            <a:r>
              <a:rPr sz="1800" spc="-13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le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eventuali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precedenze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e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le </a:t>
            </a:r>
            <a:r>
              <a:rPr sz="1800" spc="-100" dirty="0">
                <a:latin typeface="Times New Roman"/>
                <a:cs typeface="Times New Roman"/>
              </a:rPr>
              <a:t>dichiarazioni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sostitutive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delle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certificazioni.</a:t>
            </a:r>
            <a:endParaRPr sz="1800">
              <a:latin typeface="Times New Roman"/>
              <a:cs typeface="Times New Roman"/>
            </a:endParaRPr>
          </a:p>
          <a:p>
            <a:pPr marL="286385" marR="6985" indent="-274320" algn="just">
              <a:lnSpc>
                <a:spcPct val="88000"/>
              </a:lnSpc>
              <a:spcBef>
                <a:spcPts val="560"/>
              </a:spcBef>
              <a:buClr>
                <a:srgbClr val="FF0000"/>
              </a:buClr>
              <a:buSzPct val="86111"/>
              <a:buFont typeface="Wingdings"/>
              <a:buChar char=""/>
              <a:tabLst>
                <a:tab pos="286385" algn="l"/>
              </a:tabLst>
            </a:pPr>
            <a:r>
              <a:rPr sz="1800" spc="-150" dirty="0">
                <a:latin typeface="Georgia"/>
                <a:cs typeface="Georgia"/>
              </a:rPr>
              <a:t>All’istanza</a:t>
            </a:r>
            <a:r>
              <a:rPr sz="1800" spc="40" dirty="0">
                <a:latin typeface="Georgia"/>
                <a:cs typeface="Georgia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di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utilizzazione</a:t>
            </a:r>
            <a:r>
              <a:rPr sz="1800" b="1" spc="-1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(art</a:t>
            </a:r>
            <a:r>
              <a:rPr sz="1800" b="1" spc="-114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1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comma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6)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non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265" dirty="0">
                <a:latin typeface="Times New Roman"/>
                <a:cs typeface="Times New Roman"/>
              </a:rPr>
              <a:t>va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allegata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alcuna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documentazione, </a:t>
            </a:r>
            <a:r>
              <a:rPr sz="1800" spc="-155" dirty="0">
                <a:latin typeface="Times New Roman"/>
                <a:cs typeface="Times New Roman"/>
              </a:rPr>
              <a:t>ai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fini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0" dirty="0">
                <a:latin typeface="Georgia"/>
                <a:cs typeface="Georgia"/>
              </a:rPr>
              <a:t>dell’attribuzione</a:t>
            </a:r>
            <a:r>
              <a:rPr sz="1800" spc="40" dirty="0">
                <a:latin typeface="Georgia"/>
                <a:cs typeface="Georgia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del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punteggio,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in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quanto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60" dirty="0">
                <a:latin typeface="Times New Roman"/>
                <a:cs typeface="Times New Roman"/>
              </a:rPr>
              <a:t>la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valutazione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dei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titoli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è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effettuata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dalla </a:t>
            </a:r>
            <a:r>
              <a:rPr sz="1800" spc="-70" dirty="0">
                <a:latin typeface="Times New Roman"/>
                <a:cs typeface="Times New Roman"/>
              </a:rPr>
              <a:t>scuola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 </a:t>
            </a:r>
            <a:r>
              <a:rPr sz="1800" spc="-60" dirty="0">
                <a:latin typeface="Times New Roman"/>
                <a:cs typeface="Times New Roman"/>
              </a:rPr>
              <a:t>servizio.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Nel </a:t>
            </a:r>
            <a:r>
              <a:rPr sz="1800" spc="-60" dirty="0">
                <a:latin typeface="Times New Roman"/>
                <a:cs typeface="Times New Roman"/>
              </a:rPr>
              <a:t>caso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cui </a:t>
            </a:r>
            <a:r>
              <a:rPr sz="1800" spc="-100" dirty="0">
                <a:latin typeface="Georgia"/>
                <a:cs typeface="Georgia"/>
              </a:rPr>
              <a:t>l’istituto</a:t>
            </a:r>
            <a:r>
              <a:rPr sz="1800" spc="25" dirty="0">
                <a:latin typeface="Georgia"/>
                <a:cs typeface="Georgia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titolarità</a:t>
            </a:r>
            <a:r>
              <a:rPr sz="1800" dirty="0">
                <a:latin typeface="Times New Roman"/>
                <a:cs typeface="Times New Roman"/>
              </a:rPr>
              <a:t> non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coincida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Georgia"/>
                <a:cs typeface="Georgia"/>
              </a:rPr>
              <a:t>l’istituto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di </a:t>
            </a:r>
            <a:r>
              <a:rPr sz="1800" spc="-50" dirty="0">
                <a:latin typeface="Times New Roman"/>
                <a:cs typeface="Times New Roman"/>
              </a:rPr>
              <a:t>servizio,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sarà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competenza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</a:t>
            </a:r>
            <a:r>
              <a:rPr sz="1800" spc="470" dirty="0">
                <a:latin typeface="Times New Roman"/>
                <a:cs typeface="Times New Roman"/>
              </a:rPr>
              <a:t> </a:t>
            </a:r>
            <a:r>
              <a:rPr sz="1800" spc="-140" dirty="0">
                <a:latin typeface="Georgia"/>
                <a:cs typeface="Georgia"/>
              </a:rPr>
              <a:t>quest’ultimo</a:t>
            </a:r>
            <a:r>
              <a:rPr sz="1800" spc="30" dirty="0">
                <a:latin typeface="Georgia"/>
                <a:cs typeface="Georgia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provvedere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alla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valutazione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della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domanda, </a:t>
            </a:r>
            <a:r>
              <a:rPr sz="1800" spc="-80" dirty="0">
                <a:latin typeface="Times New Roman"/>
                <a:cs typeface="Times New Roman"/>
              </a:rPr>
              <a:t>acquisendo</a:t>
            </a:r>
            <a:r>
              <a:rPr sz="1800" spc="29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eventualmente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140" dirty="0">
                <a:latin typeface="Georgia"/>
                <a:cs typeface="Georgia"/>
              </a:rPr>
              <a:t>dall’istituto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di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titolarità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ogni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utile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elemento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di</a:t>
            </a:r>
            <a:r>
              <a:rPr sz="1800" spc="-2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conoscenza.</a:t>
            </a:r>
            <a:endParaRPr sz="1800">
              <a:latin typeface="Times New Roman"/>
              <a:cs typeface="Times New Roman"/>
            </a:endParaRPr>
          </a:p>
          <a:p>
            <a:pPr marL="286385" marR="33020" indent="-274320" algn="just">
              <a:lnSpc>
                <a:spcPts val="1900"/>
              </a:lnSpc>
              <a:spcBef>
                <a:spcPts val="620"/>
              </a:spcBef>
              <a:buClr>
                <a:srgbClr val="FF0000"/>
              </a:buClr>
              <a:buSzPct val="86111"/>
              <a:buFont typeface="Wingdings"/>
              <a:buChar char=""/>
              <a:tabLst>
                <a:tab pos="286385" algn="l"/>
              </a:tabLst>
            </a:pPr>
            <a:r>
              <a:rPr sz="1800" spc="-35" dirty="0">
                <a:latin typeface="Times New Roman"/>
                <a:cs typeface="Times New Roman"/>
              </a:rPr>
              <a:t>Ai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fini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del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riconoscimento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delle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precedenze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invece,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è</a:t>
            </a:r>
            <a:r>
              <a:rPr sz="1800" b="1" spc="6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necessario</a:t>
            </a:r>
            <a:r>
              <a:rPr sz="1800" b="1" spc="65" dirty="0">
                <a:latin typeface="Times New Roman"/>
                <a:cs typeface="Times New Roman"/>
              </a:rPr>
              <a:t>  </a:t>
            </a:r>
            <a:r>
              <a:rPr sz="1800" b="1" dirty="0">
                <a:latin typeface="Times New Roman"/>
                <a:cs typeface="Times New Roman"/>
              </a:rPr>
              <a:t>presentare</a:t>
            </a:r>
            <a:r>
              <a:rPr sz="1800" b="1" spc="6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le </a:t>
            </a:r>
            <a:r>
              <a:rPr sz="1800" spc="-85" dirty="0">
                <a:latin typeface="Times New Roman"/>
                <a:cs typeface="Times New Roman"/>
              </a:rPr>
              <a:t>dichiarazioni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personali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sostitutive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delle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certificazioni,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oltre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alle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eventuali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certificazioni </a:t>
            </a:r>
            <a:r>
              <a:rPr sz="1800" spc="-10" dirty="0">
                <a:latin typeface="Times New Roman"/>
                <a:cs typeface="Times New Roman"/>
              </a:rPr>
              <a:t>mediche.</a:t>
            </a:r>
            <a:endParaRPr sz="1800">
              <a:latin typeface="Times New Roman"/>
              <a:cs typeface="Times New Roman"/>
            </a:endParaRPr>
          </a:p>
          <a:p>
            <a:pPr marL="286385" marR="30480" indent="-274320" algn="just">
              <a:lnSpc>
                <a:spcPct val="88000"/>
              </a:lnSpc>
              <a:spcBef>
                <a:spcPts val="585"/>
              </a:spcBef>
              <a:buClr>
                <a:srgbClr val="FF0000"/>
              </a:buClr>
              <a:buSzPct val="86111"/>
              <a:buFont typeface="Wingdings"/>
              <a:buChar char=""/>
              <a:tabLst>
                <a:tab pos="286385" algn="l"/>
              </a:tabLst>
            </a:pPr>
            <a:r>
              <a:rPr sz="1800" spc="-135" dirty="0">
                <a:latin typeface="Times New Roman"/>
                <a:cs typeface="Times New Roman"/>
              </a:rPr>
              <a:t>I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docenti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in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possesso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dei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requisiti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previsti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Georgia"/>
                <a:cs typeface="Georgia"/>
              </a:rPr>
              <a:t>dall’art</a:t>
            </a:r>
            <a:r>
              <a:rPr sz="1800" spc="-110" dirty="0">
                <a:latin typeface="Times New Roman"/>
                <a:cs typeface="Times New Roman"/>
              </a:rPr>
              <a:t>.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34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comma</a:t>
            </a:r>
            <a:r>
              <a:rPr sz="1800" spc="37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8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del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spc="-135" dirty="0">
                <a:latin typeface="Times New Roman"/>
                <a:cs typeface="Times New Roman"/>
              </a:rPr>
              <a:t>CCNL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devono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presentare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15" dirty="0">
                <a:latin typeface="Georgia"/>
                <a:cs typeface="Georgia"/>
              </a:rPr>
              <a:t>l’</a:t>
            </a:r>
            <a:r>
              <a:rPr sz="1800" spc="55" dirty="0">
                <a:latin typeface="Georgia"/>
                <a:cs typeface="Georgia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Allegato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210" dirty="0">
                <a:latin typeface="Times New Roman"/>
                <a:cs typeface="Times New Roman"/>
              </a:rPr>
              <a:t>G</a:t>
            </a:r>
            <a:r>
              <a:rPr sz="1800" b="1" spc="4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per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le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deroghe,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nonché,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nei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125" dirty="0">
                <a:latin typeface="Times New Roman"/>
                <a:cs typeface="Times New Roman"/>
              </a:rPr>
              <a:t>casi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cui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alle</a:t>
            </a:r>
            <a:r>
              <a:rPr sz="1800" spc="60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lettere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b),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c)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d),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allegare</a:t>
            </a:r>
            <a:r>
              <a:rPr sz="1800" spc="29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la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documentazione/certificazione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comprovante</a:t>
            </a:r>
            <a:r>
              <a:rPr sz="1800" spc="28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la</a:t>
            </a:r>
            <a:r>
              <a:rPr sz="1800" spc="27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propria</a:t>
            </a:r>
            <a:r>
              <a:rPr sz="1800" spc="29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specifica</a:t>
            </a:r>
            <a:r>
              <a:rPr sz="1800" spc="28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situazione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legittimante</a:t>
            </a:r>
            <a:r>
              <a:rPr sz="1800" spc="71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(a</a:t>
            </a:r>
            <a:r>
              <a:rPr sz="1800" spc="690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titolo</a:t>
            </a:r>
            <a:r>
              <a:rPr sz="1800" spc="69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esemplificativo,</a:t>
            </a:r>
            <a:r>
              <a:rPr sz="1800" spc="69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certificazioni</a:t>
            </a:r>
            <a:r>
              <a:rPr sz="1800" spc="70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relative</a:t>
            </a:r>
            <a:r>
              <a:rPr sz="1800" spc="705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Georgia"/>
                <a:cs typeface="Georgia"/>
              </a:rPr>
              <a:t>all’invalidità</a:t>
            </a:r>
            <a:r>
              <a:rPr sz="1800" spc="705" dirty="0">
                <a:latin typeface="Georgia"/>
                <a:cs typeface="Georgia"/>
              </a:rPr>
              <a:t> </a:t>
            </a:r>
            <a:r>
              <a:rPr sz="1800" spc="85" dirty="0">
                <a:latin typeface="Times New Roman"/>
                <a:cs typeface="Times New Roman"/>
              </a:rPr>
              <a:t>e/o</a:t>
            </a:r>
            <a:r>
              <a:rPr sz="1800" spc="68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alla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disabilità).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9637" y="269938"/>
            <a:ext cx="7781925" cy="1152525"/>
            <a:chOff x="909637" y="269938"/>
            <a:chExt cx="7781925" cy="1152525"/>
          </a:xfrm>
          <a:solidFill>
            <a:schemeClr val="accent6">
              <a:lumMod val="75000"/>
            </a:schemeClr>
          </a:solidFill>
        </p:grpSpPr>
        <p:sp>
          <p:nvSpPr>
            <p:cNvPr id="3" name="object 3"/>
            <p:cNvSpPr/>
            <p:nvPr/>
          </p:nvSpPr>
          <p:spPr>
            <a:xfrm>
              <a:off x="914400" y="274700"/>
              <a:ext cx="7772400" cy="1143000"/>
            </a:xfrm>
            <a:custGeom>
              <a:avLst/>
              <a:gdLst/>
              <a:ahLst/>
              <a:cxnLst/>
              <a:rect l="l" t="t" r="r" b="b"/>
              <a:pathLst>
                <a:path w="7772400" h="1143000">
                  <a:moveTo>
                    <a:pt x="77724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772400" y="1143000"/>
                  </a:lnTo>
                  <a:lnTo>
                    <a:pt x="77724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4400" y="274700"/>
              <a:ext cx="7772400" cy="1143000"/>
            </a:xfrm>
            <a:custGeom>
              <a:avLst/>
              <a:gdLst/>
              <a:ahLst/>
              <a:cxnLst/>
              <a:rect l="l" t="t" r="r" b="b"/>
              <a:pathLst>
                <a:path w="7772400" h="1143000">
                  <a:moveTo>
                    <a:pt x="0" y="1143000"/>
                  </a:moveTo>
                  <a:lnTo>
                    <a:pt x="7772400" y="1143000"/>
                  </a:lnTo>
                  <a:lnTo>
                    <a:pt x="77724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grpFill/>
            <a:ln w="9525">
              <a:solidFill>
                <a:srgbClr val="D2461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000074" y="280111"/>
            <a:ext cx="7991475" cy="11214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767070" algn="l"/>
              </a:tabLst>
            </a:pPr>
            <a:r>
              <a:rPr sz="3600" b="1" spc="-229" dirty="0">
                <a:solidFill>
                  <a:srgbClr val="FFFFFF"/>
                </a:solidFill>
                <a:latin typeface="Arial"/>
                <a:cs typeface="Arial"/>
              </a:rPr>
              <a:t>Contratto</a:t>
            </a:r>
            <a:r>
              <a:rPr sz="3600" b="1" spc="-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00" dirty="0">
                <a:solidFill>
                  <a:srgbClr val="FFFFFF"/>
                </a:solidFill>
                <a:latin typeface="Arial"/>
                <a:cs typeface="Arial"/>
              </a:rPr>
              <a:t>triennaleprorogato</a:t>
            </a: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200" b="1" spc="-114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32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2024-</a:t>
            </a:r>
            <a:r>
              <a:rPr sz="3200" b="1" spc="50" dirty="0">
                <a:solidFill>
                  <a:srgbClr val="FFFFFF"/>
                </a:solidFill>
                <a:latin typeface="Arial"/>
                <a:cs typeface="Arial"/>
              </a:rPr>
              <a:t>25</a:t>
            </a:r>
            <a:endParaRPr sz="3200">
              <a:latin typeface="Arial"/>
              <a:cs typeface="Arial"/>
            </a:endParaRPr>
          </a:p>
          <a:p>
            <a:pPr marL="20320">
              <a:lnSpc>
                <a:spcPct val="100000"/>
              </a:lnSpc>
              <a:spcBef>
                <a:spcPts val="5"/>
              </a:spcBef>
            </a:pPr>
            <a:r>
              <a:rPr sz="3600" b="1" spc="-31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600" b="1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45" dirty="0">
                <a:solidFill>
                  <a:srgbClr val="FFFFFF"/>
                </a:solidFill>
                <a:latin typeface="Arial"/>
                <a:cs typeface="Arial"/>
              </a:rPr>
              <a:t>l’accordo</a:t>
            </a:r>
            <a:r>
              <a:rPr sz="3600" b="1" spc="-190" dirty="0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sz="36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204" dirty="0">
                <a:solidFill>
                  <a:srgbClr val="FFFFFF"/>
                </a:solidFill>
                <a:latin typeface="Arial"/>
                <a:cs typeface="Arial"/>
              </a:rPr>
              <a:t>27/06/2024</a:t>
            </a:r>
            <a:r>
              <a:rPr sz="3600" b="1" spc="-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5" dirty="0">
                <a:solidFill>
                  <a:srgbClr val="FFFFFF"/>
                </a:solidFill>
                <a:latin typeface="Arial"/>
                <a:cs typeface="Arial"/>
              </a:rPr>
              <a:t>(I)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5900" y="1415415"/>
            <a:ext cx="8792210" cy="4848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720" marR="310515" indent="-274320" algn="just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108333"/>
              <a:buFont typeface="Wingdings"/>
              <a:buChar char=""/>
              <a:tabLst>
                <a:tab pos="299720" algn="l"/>
              </a:tabLst>
            </a:pPr>
            <a:r>
              <a:rPr sz="1800" spc="-110" dirty="0">
                <a:latin typeface="Times New Roman"/>
                <a:cs typeface="Times New Roman"/>
              </a:rPr>
              <a:t>Il</a:t>
            </a:r>
            <a:r>
              <a:rPr sz="1800" spc="740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contratto</a:t>
            </a:r>
            <a:r>
              <a:rPr sz="1800" spc="136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triennale</a:t>
            </a:r>
            <a:r>
              <a:rPr sz="1800" spc="122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scaduto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è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stato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reso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ultrattivo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come</a:t>
            </a:r>
            <a:r>
              <a:rPr sz="1800" spc="132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fu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per</a:t>
            </a:r>
            <a:r>
              <a:rPr sz="1800" spc="10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il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2022-</a:t>
            </a:r>
            <a:r>
              <a:rPr sz="1800" spc="-85" dirty="0">
                <a:latin typeface="Times New Roman"/>
                <a:cs typeface="Times New Roman"/>
              </a:rPr>
              <a:t>23</a:t>
            </a:r>
            <a:r>
              <a:rPr sz="1800" spc="-13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129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per</a:t>
            </a:r>
            <a:r>
              <a:rPr sz="1800" spc="303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il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2023-</a:t>
            </a:r>
            <a:r>
              <a:rPr sz="1800" spc="-85" dirty="0">
                <a:latin typeface="Times New Roman"/>
                <a:cs typeface="Times New Roman"/>
              </a:rPr>
              <a:t>24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grazieall'intesa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siglata</a:t>
            </a:r>
            <a:r>
              <a:rPr sz="1800" spc="72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il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27/06/2024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in</a:t>
            </a:r>
            <a:r>
              <a:rPr sz="1800" spc="1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attesa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che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135" dirty="0">
                <a:latin typeface="Times New Roman"/>
                <a:cs typeface="Times New Roman"/>
              </a:rPr>
              <a:t>sia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rinnovato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il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CCNI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della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mobilità </a:t>
            </a:r>
            <a:r>
              <a:rPr sz="1800" spc="-60" dirty="0">
                <a:latin typeface="Times New Roman"/>
                <a:cs typeface="Times New Roman"/>
              </a:rPr>
              <a:t>ordinaria.</a:t>
            </a:r>
            <a:endParaRPr sz="1800">
              <a:latin typeface="Times New Roman"/>
              <a:cs typeface="Times New Roman"/>
            </a:endParaRPr>
          </a:p>
          <a:p>
            <a:pPr marL="25400" algn="just">
              <a:lnSpc>
                <a:spcPct val="100000"/>
              </a:lnSpc>
              <a:spcBef>
                <a:spcPts val="100"/>
              </a:spcBef>
            </a:pPr>
            <a:r>
              <a:rPr sz="1800" spc="-120" dirty="0">
                <a:latin typeface="Times New Roman"/>
                <a:cs typeface="Times New Roman"/>
              </a:rPr>
              <a:t>In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sintesi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l’accordo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prevede</a:t>
            </a:r>
            <a:r>
              <a:rPr sz="1800" spc="-10" dirty="0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25400" algn="just">
              <a:lnSpc>
                <a:spcPct val="100000"/>
              </a:lnSpc>
              <a:spcBef>
                <a:spcPts val="80"/>
              </a:spcBef>
            </a:pPr>
            <a:r>
              <a:rPr sz="2000" b="1" u="sng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Personale</a:t>
            </a:r>
            <a:r>
              <a:rPr sz="2000" b="1" u="sng" spc="-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docente</a:t>
            </a:r>
            <a:endParaRPr sz="2000">
              <a:latin typeface="Times New Roman"/>
              <a:cs typeface="Times New Roman"/>
            </a:endParaRPr>
          </a:p>
          <a:p>
            <a:pPr marL="12700" marR="5080" indent="-8255" algn="just">
              <a:lnSpc>
                <a:spcPct val="100000"/>
              </a:lnSpc>
              <a:spcBef>
                <a:spcPts val="25"/>
              </a:spcBef>
              <a:buClr>
                <a:srgbClr val="FF0000"/>
              </a:buClr>
              <a:buSzPct val="91666"/>
              <a:buFont typeface="Wingdings"/>
              <a:buChar char=""/>
              <a:tabLst>
                <a:tab pos="215265" algn="l"/>
              </a:tabLst>
            </a:pPr>
            <a:r>
              <a:rPr sz="1800" spc="-100" dirty="0">
                <a:latin typeface="Times New Roman"/>
                <a:cs typeface="Times New Roman"/>
              </a:rPr>
              <a:t>	Gli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assunti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nel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2023-</a:t>
            </a:r>
            <a:r>
              <a:rPr sz="1800" spc="-85" dirty="0">
                <a:latin typeface="Times New Roman"/>
                <a:cs typeface="Times New Roman"/>
              </a:rPr>
              <a:t>24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a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seguito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della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procedura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straordinaria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cui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Georgia"/>
                <a:cs typeface="Georgia"/>
              </a:rPr>
              <a:t>all’art</a:t>
            </a:r>
            <a:r>
              <a:rPr sz="1800" spc="-85" dirty="0">
                <a:latin typeface="Times New Roman"/>
                <a:cs typeface="Times New Roman"/>
              </a:rPr>
              <a:t>.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59,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comma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4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del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decreto-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legge</a:t>
            </a:r>
            <a:r>
              <a:rPr sz="1800" spc="48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n.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73/2021</a:t>
            </a:r>
            <a:r>
              <a:rPr sz="1800" spc="46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47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concorso</a:t>
            </a:r>
            <a:r>
              <a:rPr sz="1800" spc="47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straordinario</a:t>
            </a:r>
            <a:r>
              <a:rPr sz="1800" spc="475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art.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59</a:t>
            </a:r>
            <a:r>
              <a:rPr sz="1800" spc="46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comma</a:t>
            </a:r>
            <a:r>
              <a:rPr sz="1800" spc="48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9</a:t>
            </a:r>
            <a:r>
              <a:rPr sz="1800" spc="459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bis</a:t>
            </a:r>
            <a:r>
              <a:rPr sz="1800" spc="470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possono</a:t>
            </a:r>
            <a:r>
              <a:rPr sz="1800" spc="46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presentare</a:t>
            </a:r>
            <a:r>
              <a:rPr sz="1800" spc="484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domanda</a:t>
            </a:r>
            <a:r>
              <a:rPr sz="1800" spc="47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assegnazione</a:t>
            </a:r>
            <a:r>
              <a:rPr sz="1800" b="1" spc="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provvisoria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provinciale</a:t>
            </a:r>
            <a:r>
              <a:rPr sz="1800" b="1" spc="50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a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condizione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che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abbiano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superato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il</a:t>
            </a:r>
            <a:r>
              <a:rPr sz="1800" spc="5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periodo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formazione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prova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assegnazione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provvisoria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interprovinciale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condizione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che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abbiano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requisiti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previsti </a:t>
            </a:r>
            <a:r>
              <a:rPr sz="1800" spc="-100" dirty="0">
                <a:latin typeface="Georgia"/>
                <a:cs typeface="Georgia"/>
              </a:rPr>
              <a:t>dall’art</a:t>
            </a:r>
            <a:r>
              <a:rPr sz="1800" spc="-100" dirty="0">
                <a:latin typeface="Times New Roman"/>
                <a:cs typeface="Times New Roman"/>
              </a:rPr>
              <a:t>.</a:t>
            </a:r>
            <a:r>
              <a:rPr sz="1800" spc="-12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34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del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35" dirty="0">
                <a:latin typeface="Times New Roman"/>
                <a:cs typeface="Times New Roman"/>
              </a:rPr>
              <a:t>CCNL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(</a:t>
            </a:r>
            <a:r>
              <a:rPr sz="1800" b="1" spc="10" dirty="0">
                <a:latin typeface="Times New Roman"/>
                <a:cs typeface="Times New Roman"/>
              </a:rPr>
              <a:t>deroghe</a:t>
            </a:r>
            <a:r>
              <a:rPr sz="1800" spc="10" dirty="0">
                <a:latin typeface="Times New Roman"/>
                <a:cs typeface="Times New Roman"/>
              </a:rPr>
              <a:t>).</a:t>
            </a:r>
            <a:endParaRPr sz="1800">
              <a:latin typeface="Times New Roman"/>
              <a:cs typeface="Times New Roman"/>
            </a:endParaRPr>
          </a:p>
          <a:p>
            <a:pPr marL="12700" marR="5715" indent="-8255" algn="just">
              <a:lnSpc>
                <a:spcPct val="100000"/>
              </a:lnSpc>
              <a:buClr>
                <a:srgbClr val="FF0000"/>
              </a:buClr>
              <a:buSzPct val="91666"/>
              <a:buFont typeface="Wingdings"/>
              <a:buChar char=""/>
              <a:tabLst>
                <a:tab pos="215265" algn="l"/>
              </a:tabLst>
            </a:pPr>
            <a:r>
              <a:rPr sz="1800" spc="-110" dirty="0">
                <a:latin typeface="Times New Roman"/>
                <a:cs typeface="Times New Roman"/>
              </a:rPr>
              <a:t>	Il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personale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docente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assunto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nel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2023-</a:t>
            </a:r>
            <a:r>
              <a:rPr sz="1800" spc="-85" dirty="0">
                <a:latin typeface="Times New Roman"/>
                <a:cs typeface="Times New Roman"/>
              </a:rPr>
              <a:t>24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ai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sensi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del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D.L.</a:t>
            </a:r>
            <a:r>
              <a:rPr sz="1800" spc="-12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44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art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5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comma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5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può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presentare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domanda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assegnazione</a:t>
            </a:r>
            <a:r>
              <a:rPr sz="1800" b="1" spc="40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provvisoria</a:t>
            </a:r>
            <a:r>
              <a:rPr sz="1800" b="1" spc="409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provinciale</a:t>
            </a:r>
            <a:r>
              <a:rPr sz="1800" b="1" spc="430" dirty="0">
                <a:latin typeface="Times New Roman"/>
                <a:cs typeface="Times New Roman"/>
              </a:rPr>
              <a:t> </a:t>
            </a:r>
            <a:r>
              <a:rPr sz="1800" b="1" spc="40" dirty="0">
                <a:latin typeface="Times New Roman"/>
                <a:cs typeface="Times New Roman"/>
              </a:rPr>
              <a:t>e</a:t>
            </a:r>
            <a:r>
              <a:rPr sz="1800" b="1" spc="4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interprovinciale</a:t>
            </a:r>
            <a:r>
              <a:rPr sz="1800" b="1" spc="405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a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condizione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che</a:t>
            </a:r>
            <a:r>
              <a:rPr sz="1800" spc="420" dirty="0">
                <a:latin typeface="Times New Roman"/>
                <a:cs typeface="Times New Roman"/>
              </a:rPr>
              <a:t> </a:t>
            </a:r>
            <a:r>
              <a:rPr sz="1800" spc="-125" dirty="0">
                <a:latin typeface="Times New Roman"/>
                <a:cs typeface="Times New Roman"/>
              </a:rPr>
              <a:t>abbia</a:t>
            </a:r>
            <a:r>
              <a:rPr sz="1800" spc="39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superato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il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periodo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formazione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prova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a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condizione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avere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i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requisiti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previsti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Georgia"/>
                <a:cs typeface="Georgia"/>
              </a:rPr>
              <a:t>dall’art</a:t>
            </a:r>
            <a:r>
              <a:rPr sz="1800" spc="-100" dirty="0">
                <a:latin typeface="Times New Roman"/>
                <a:cs typeface="Times New Roman"/>
              </a:rPr>
              <a:t>.</a:t>
            </a:r>
            <a:r>
              <a:rPr sz="1800" spc="24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34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del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135" dirty="0">
                <a:latin typeface="Times New Roman"/>
                <a:cs typeface="Times New Roman"/>
              </a:rPr>
              <a:t>CCNL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2019/21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(</a:t>
            </a:r>
            <a:r>
              <a:rPr sz="1800" b="1" spc="10" dirty="0">
                <a:latin typeface="Times New Roman"/>
                <a:cs typeface="Times New Roman"/>
              </a:rPr>
              <a:t>deroghe</a:t>
            </a:r>
            <a:r>
              <a:rPr sz="1800" spc="10" dirty="0">
                <a:latin typeface="Times New Roman"/>
                <a:cs typeface="Times New Roman"/>
              </a:rPr>
              <a:t>).</a:t>
            </a:r>
            <a:endParaRPr sz="1800">
              <a:latin typeface="Times New Roman"/>
              <a:cs typeface="Times New Roman"/>
            </a:endParaRPr>
          </a:p>
          <a:p>
            <a:pPr marL="299720" marR="310515" indent="-274320" algn="just">
              <a:lnSpc>
                <a:spcPts val="2400"/>
              </a:lnSpc>
              <a:spcBef>
                <a:spcPts val="165"/>
              </a:spcBef>
              <a:buClr>
                <a:srgbClr val="FF0000"/>
              </a:buClr>
              <a:buSzPct val="110000"/>
              <a:buFont typeface="Wingdings"/>
              <a:buChar char=""/>
              <a:tabLst>
                <a:tab pos="299720" algn="l"/>
              </a:tabLst>
            </a:pP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docenti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assunti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65" dirty="0">
                <a:latin typeface="Times New Roman"/>
                <a:cs typeface="Times New Roman"/>
              </a:rPr>
              <a:t>tempo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determinato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nell'a.s.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2023/2024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dichiarati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soprannumerari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sul </a:t>
            </a:r>
            <a:r>
              <a:rPr sz="2000" spc="-55" dirty="0">
                <a:latin typeface="Times New Roman"/>
                <a:cs typeface="Times New Roman"/>
              </a:rPr>
              <a:t>posto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conferma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ruolo,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spc="-45" dirty="0">
                <a:latin typeface="Times New Roman"/>
                <a:cs typeface="Times New Roman"/>
              </a:rPr>
              <a:t>poi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trasferiti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d'ufficio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su</a:t>
            </a:r>
            <a:r>
              <a:rPr sz="2000" spc="-45" dirty="0">
                <a:latin typeface="Times New Roman"/>
                <a:cs typeface="Times New Roman"/>
              </a:rPr>
              <a:t> altra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70" dirty="0">
                <a:latin typeface="Times New Roman"/>
                <a:cs typeface="Times New Roman"/>
              </a:rPr>
              <a:t>sede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80" dirty="0">
                <a:latin typeface="Times New Roman"/>
                <a:cs typeface="Times New Roman"/>
              </a:rPr>
              <a:t>della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provincia</a:t>
            </a:r>
            <a:r>
              <a:rPr sz="2000" spc="-20" dirty="0">
                <a:latin typeface="Times New Roman"/>
                <a:cs typeface="Times New Roman"/>
              </a:rPr>
              <a:t> potranno </a:t>
            </a:r>
            <a:r>
              <a:rPr sz="2000" spc="-75" dirty="0">
                <a:latin typeface="Times New Roman"/>
                <a:cs typeface="Times New Roman"/>
              </a:rPr>
              <a:t>presentare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domanda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0" dirty="0">
                <a:latin typeface="Times New Roman"/>
                <a:cs typeface="Times New Roman"/>
              </a:rPr>
              <a:t>di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10" dirty="0">
                <a:latin typeface="Times New Roman"/>
                <a:cs typeface="Times New Roman"/>
              </a:rPr>
              <a:t>utilizzazione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come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60" dirty="0">
                <a:latin typeface="Times New Roman"/>
                <a:cs typeface="Times New Roman"/>
              </a:rPr>
              <a:t>perdenti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85" dirty="0">
                <a:latin typeface="Times New Roman"/>
                <a:cs typeface="Times New Roman"/>
              </a:rPr>
              <a:t>posto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35" dirty="0">
                <a:latin typeface="Times New Roman"/>
                <a:cs typeface="Times New Roman"/>
              </a:rPr>
              <a:t>su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90" dirty="0">
                <a:latin typeface="Times New Roman"/>
                <a:cs typeface="Times New Roman"/>
              </a:rPr>
              <a:t>modulo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cartaceo.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650"/>
            <a:ext cx="7772400" cy="11080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220"/>
              </a:lnSpc>
              <a:tabLst>
                <a:tab pos="5754370" algn="l"/>
              </a:tabLst>
            </a:pPr>
            <a:r>
              <a:rPr sz="3600" b="1" spc="-235" dirty="0">
                <a:solidFill>
                  <a:srgbClr val="FFFFFF"/>
                </a:solidFill>
                <a:latin typeface="Arial"/>
                <a:cs typeface="Arial"/>
              </a:rPr>
              <a:t>Contratto</a:t>
            </a:r>
            <a:r>
              <a:rPr sz="3600" b="1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105" dirty="0">
                <a:solidFill>
                  <a:srgbClr val="FFFFFF"/>
                </a:solidFill>
                <a:latin typeface="Arial"/>
                <a:cs typeface="Arial"/>
              </a:rPr>
              <a:t>triennaleprorogato</a:t>
            </a: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200" b="1" spc="-114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3200" b="1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2024-</a:t>
            </a:r>
            <a:r>
              <a:rPr sz="3200" b="1" spc="40" dirty="0">
                <a:solidFill>
                  <a:srgbClr val="FFFFFF"/>
                </a:solidFill>
                <a:latin typeface="Arial"/>
                <a:cs typeface="Arial"/>
              </a:rPr>
              <a:t>25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3600" b="1" spc="-31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600" b="1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45" dirty="0">
                <a:solidFill>
                  <a:srgbClr val="FFFFFF"/>
                </a:solidFill>
                <a:latin typeface="Arial"/>
                <a:cs typeface="Arial"/>
              </a:rPr>
              <a:t>l’accordo</a:t>
            </a:r>
            <a:r>
              <a:rPr sz="3600" b="1" spc="-190" dirty="0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sz="36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204" dirty="0">
                <a:solidFill>
                  <a:srgbClr val="FFFFFF"/>
                </a:solidFill>
                <a:latin typeface="Arial"/>
                <a:cs typeface="Arial"/>
              </a:rPr>
              <a:t>27/06/2024</a:t>
            </a:r>
            <a:r>
              <a:rPr sz="3600" b="1" spc="-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FFFFFF"/>
                </a:solidFill>
                <a:latin typeface="Arial"/>
                <a:cs typeface="Arial"/>
              </a:rPr>
              <a:t>(II)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5900" y="1323975"/>
            <a:ext cx="8392795" cy="5272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Personale</a:t>
            </a:r>
            <a:r>
              <a:rPr sz="20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ATA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800" spc="-55" dirty="0">
                <a:latin typeface="Times New Roman"/>
                <a:cs typeface="Times New Roman"/>
              </a:rPr>
              <a:t>Per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quanto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riguarda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la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copertura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dei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posti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vacanti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di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95" dirty="0">
                <a:latin typeface="Times New Roman"/>
                <a:cs typeface="Times New Roman"/>
              </a:rPr>
              <a:t>DSGA</a:t>
            </a:r>
            <a:r>
              <a:rPr sz="1800" spc="-95" dirty="0">
                <a:latin typeface="Georgia"/>
                <a:cs typeface="Georgia"/>
              </a:rPr>
              <a:t>,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35" dirty="0">
                <a:latin typeface="Georgia"/>
                <a:cs typeface="Georgia"/>
              </a:rPr>
              <a:t>l’intesa</a:t>
            </a:r>
            <a:r>
              <a:rPr sz="1800" spc="-35" dirty="0">
                <a:latin typeface="Georgia"/>
                <a:cs typeface="Georgia"/>
              </a:rPr>
              <a:t> </a:t>
            </a:r>
            <a:r>
              <a:rPr sz="1800" spc="-160" dirty="0">
                <a:latin typeface="Georgia"/>
                <a:cs typeface="Georgia"/>
              </a:rPr>
              <a:t>sostituisce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25" dirty="0">
                <a:latin typeface="Georgia"/>
                <a:cs typeface="Georgia"/>
              </a:rPr>
              <a:t>le</a:t>
            </a:r>
            <a:r>
              <a:rPr sz="1800" spc="-25" dirty="0">
                <a:latin typeface="Georgia"/>
                <a:cs typeface="Georgia"/>
              </a:rPr>
              <a:t> </a:t>
            </a:r>
            <a:r>
              <a:rPr sz="1800" spc="-35" dirty="0">
                <a:latin typeface="Georgia"/>
                <a:cs typeface="Georgia"/>
              </a:rPr>
              <a:t>procedure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800" spc="-90" dirty="0">
                <a:latin typeface="Times New Roman"/>
                <a:cs typeface="Times New Roman"/>
              </a:rPr>
              <a:t>disciplinate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dal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precedente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art.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14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del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CCNI.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spc="-85" dirty="0">
                <a:latin typeface="Times New Roman"/>
                <a:cs typeface="Times New Roman"/>
              </a:rPr>
              <a:t>Nel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merito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si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prevede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che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per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la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copertura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dei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posti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vacanti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si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procederà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secondo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il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seguente</a:t>
            </a:r>
            <a:r>
              <a:rPr sz="1800" spc="-70" dirty="0">
                <a:latin typeface="Times New Roman"/>
                <a:cs typeface="Times New Roman"/>
              </a:rPr>
              <a:t> ordine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priorità:</a:t>
            </a:r>
            <a:endParaRPr sz="1800">
              <a:latin typeface="Times New Roman"/>
              <a:cs typeface="Times New Roman"/>
            </a:endParaRPr>
          </a:p>
          <a:p>
            <a:pPr marL="215265" indent="-179070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SzPct val="88888"/>
              <a:buAutoNum type="alphaLcParenR"/>
              <a:tabLst>
                <a:tab pos="215265" algn="l"/>
              </a:tabLst>
            </a:pPr>
            <a:r>
              <a:rPr sz="1800" spc="-80" dirty="0">
                <a:latin typeface="Times New Roman"/>
                <a:cs typeface="Times New Roman"/>
              </a:rPr>
              <a:t>funzionari,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inquadrati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nel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ruolo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45" dirty="0">
                <a:latin typeface="Times New Roman"/>
                <a:cs typeface="Times New Roman"/>
              </a:rPr>
              <a:t>DSGA,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secondo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il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previgente </a:t>
            </a:r>
            <a:r>
              <a:rPr sz="1800" spc="-85" dirty="0">
                <a:latin typeface="Times New Roman"/>
                <a:cs typeface="Times New Roman"/>
              </a:rPr>
              <a:t>ordinamento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professionale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in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800" spc="-95" dirty="0">
                <a:latin typeface="Times New Roman"/>
                <a:cs typeface="Times New Roman"/>
              </a:rPr>
              <a:t>situazione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di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esubero;</a:t>
            </a:r>
            <a:endParaRPr sz="1800">
              <a:latin typeface="Times New Roman"/>
              <a:cs typeface="Times New Roman"/>
            </a:endParaRPr>
          </a:p>
          <a:p>
            <a:pPr marL="232410" indent="-219710">
              <a:lnSpc>
                <a:spcPct val="100000"/>
              </a:lnSpc>
              <a:buClr>
                <a:srgbClr val="FF0000"/>
              </a:buClr>
              <a:buSzPct val="88888"/>
              <a:buFont typeface="Times New Roman"/>
              <a:buAutoNum type="alphaLcParenR" startAt="2"/>
              <a:tabLst>
                <a:tab pos="232410" algn="l"/>
              </a:tabLst>
            </a:pPr>
            <a:r>
              <a:rPr sz="1800" spc="-185" dirty="0">
                <a:latin typeface="Georgia"/>
                <a:cs typeface="Georgia"/>
              </a:rPr>
              <a:t>funzionari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di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60" dirty="0">
                <a:latin typeface="Georgia"/>
                <a:cs typeface="Georgia"/>
              </a:rPr>
              <a:t>cui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120" dirty="0">
                <a:latin typeface="Georgia"/>
                <a:cs typeface="Georgia"/>
              </a:rPr>
              <a:t>all’articolo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50" dirty="0">
                <a:latin typeface="Georgia"/>
                <a:cs typeface="Georgia"/>
              </a:rPr>
              <a:t>57,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229" dirty="0">
                <a:latin typeface="Georgia"/>
                <a:cs typeface="Georgia"/>
              </a:rPr>
              <a:t>comma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75" dirty="0">
                <a:latin typeface="Georgia"/>
                <a:cs typeface="Georgia"/>
              </a:rPr>
              <a:t>3,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30" dirty="0">
                <a:latin typeface="Georgia"/>
                <a:cs typeface="Georgia"/>
              </a:rPr>
              <a:t>lettere</a:t>
            </a:r>
            <a:r>
              <a:rPr sz="1800" spc="-25" dirty="0">
                <a:latin typeface="Georgia"/>
                <a:cs typeface="Georgia"/>
              </a:rPr>
              <a:t> </a:t>
            </a:r>
            <a:r>
              <a:rPr sz="1800" spc="-200" dirty="0">
                <a:latin typeface="Georgia"/>
                <a:cs typeface="Georgia"/>
              </a:rPr>
              <a:t>a)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55" dirty="0">
                <a:latin typeface="Georgia"/>
                <a:cs typeface="Georgia"/>
              </a:rPr>
              <a:t>e</a:t>
            </a:r>
            <a:r>
              <a:rPr sz="1800" spc="-35" dirty="0">
                <a:latin typeface="Georgia"/>
                <a:cs typeface="Georgia"/>
              </a:rPr>
              <a:t> </a:t>
            </a:r>
            <a:r>
              <a:rPr sz="1800" spc="-175" dirty="0">
                <a:latin typeface="Georgia"/>
                <a:cs typeface="Georgia"/>
              </a:rPr>
              <a:t>b)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85" dirty="0">
                <a:latin typeface="Georgia"/>
                <a:cs typeface="Georgia"/>
              </a:rPr>
              <a:t>CCNL,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sulla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215" dirty="0">
                <a:latin typeface="Georgia"/>
                <a:cs typeface="Georgia"/>
              </a:rPr>
              <a:t>base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dei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125" dirty="0">
                <a:latin typeface="Georgia"/>
                <a:cs typeface="Georgia"/>
              </a:rPr>
              <a:t>criteri</a:t>
            </a:r>
            <a:r>
              <a:rPr sz="1800" spc="-55" dirty="0">
                <a:latin typeface="Georgia"/>
                <a:cs typeface="Georgia"/>
              </a:rPr>
              <a:t> </a:t>
            </a:r>
            <a:r>
              <a:rPr sz="1800" spc="-150" dirty="0">
                <a:latin typeface="Georgia"/>
                <a:cs typeface="Georgia"/>
              </a:rPr>
              <a:t>definiti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25" dirty="0">
                <a:latin typeface="Georgia"/>
                <a:cs typeface="Georgia"/>
              </a:rPr>
              <a:t>in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800" spc="-185" dirty="0">
                <a:latin typeface="Georgia"/>
                <a:cs typeface="Georgia"/>
              </a:rPr>
              <a:t>sede</a:t>
            </a:r>
            <a:r>
              <a:rPr sz="1800" spc="-5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65" dirty="0">
                <a:latin typeface="Georgia"/>
                <a:cs typeface="Georgia"/>
              </a:rPr>
              <a:t>confronto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65" dirty="0">
                <a:latin typeface="Georgia"/>
                <a:cs typeface="Georgia"/>
              </a:rPr>
              <a:t>cui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120" dirty="0">
                <a:latin typeface="Georgia"/>
                <a:cs typeface="Georgia"/>
              </a:rPr>
              <a:t>all’articolo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50" dirty="0">
                <a:latin typeface="Georgia"/>
                <a:cs typeface="Georgia"/>
              </a:rPr>
              <a:t>30,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235" dirty="0">
                <a:latin typeface="Georgia"/>
                <a:cs typeface="Georgia"/>
              </a:rPr>
              <a:t>comma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85" dirty="0">
                <a:latin typeface="Georgia"/>
                <a:cs typeface="Georgia"/>
              </a:rPr>
              <a:t>9,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45" dirty="0">
                <a:latin typeface="Georgia"/>
                <a:cs typeface="Georgia"/>
              </a:rPr>
              <a:t>lettera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30" dirty="0">
                <a:latin typeface="Georgia"/>
                <a:cs typeface="Georgia"/>
              </a:rPr>
              <a:t>a)5,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60" dirty="0">
                <a:latin typeface="Georgia"/>
                <a:cs typeface="Georgia"/>
              </a:rPr>
              <a:t>del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30" dirty="0">
                <a:latin typeface="Georgia"/>
                <a:cs typeface="Georgia"/>
              </a:rPr>
              <a:t>CCNL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0" dirty="0">
                <a:latin typeface="Georgia"/>
                <a:cs typeface="Georgia"/>
              </a:rPr>
              <a:t>2019/2021;</a:t>
            </a:r>
            <a:endParaRPr sz="1800">
              <a:latin typeface="Georgia"/>
              <a:cs typeface="Georgia"/>
            </a:endParaRPr>
          </a:p>
          <a:p>
            <a:pPr marL="12700" marR="154940" indent="-12065">
              <a:lnSpc>
                <a:spcPct val="100000"/>
              </a:lnSpc>
              <a:buClr>
                <a:srgbClr val="FF0000"/>
              </a:buClr>
              <a:buSzPct val="88888"/>
              <a:buFont typeface="Times New Roman"/>
              <a:buAutoNum type="alphaLcParenR" startAt="3"/>
              <a:tabLst>
                <a:tab pos="172085" algn="l"/>
              </a:tabLst>
            </a:pPr>
            <a:r>
              <a:rPr sz="1800" spc="-180" dirty="0">
                <a:latin typeface="Georgia"/>
                <a:cs typeface="Georgia"/>
              </a:rPr>
              <a:t>	personale</a:t>
            </a:r>
            <a:r>
              <a:rPr sz="1800" spc="-45" dirty="0">
                <a:latin typeface="Georgia"/>
                <a:cs typeface="Georgia"/>
              </a:rPr>
              <a:t> </a:t>
            </a:r>
            <a:r>
              <a:rPr sz="1800" spc="-160" dirty="0">
                <a:latin typeface="Georgia"/>
                <a:cs typeface="Georgia"/>
              </a:rPr>
              <a:t>inserito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65" dirty="0">
                <a:latin typeface="Georgia"/>
                <a:cs typeface="Georgia"/>
              </a:rPr>
              <a:t>nella</a:t>
            </a:r>
            <a:r>
              <a:rPr sz="1800" spc="-25" dirty="0">
                <a:latin typeface="Georgia"/>
                <a:cs typeface="Georgia"/>
              </a:rPr>
              <a:t> </a:t>
            </a:r>
            <a:r>
              <a:rPr sz="1800" spc="-185" dirty="0">
                <a:latin typeface="Georgia"/>
                <a:cs typeface="Georgia"/>
              </a:rPr>
              <a:t>procedura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valutativa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175" dirty="0">
                <a:latin typeface="Georgia"/>
                <a:cs typeface="Georgia"/>
              </a:rPr>
              <a:t>progressione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di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204" dirty="0">
                <a:latin typeface="Georgia"/>
                <a:cs typeface="Georgia"/>
              </a:rPr>
              <a:t>area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dei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95" dirty="0">
                <a:latin typeface="Georgia"/>
                <a:cs typeface="Georgia"/>
              </a:rPr>
              <a:t>Funzionari</a:t>
            </a:r>
            <a:r>
              <a:rPr sz="1800" spc="25" dirty="0">
                <a:latin typeface="Georgia"/>
                <a:cs typeface="Georgia"/>
              </a:rPr>
              <a:t> </a:t>
            </a:r>
            <a:r>
              <a:rPr sz="1800" spc="-155" dirty="0">
                <a:latin typeface="Georgia"/>
                <a:cs typeface="Georgia"/>
              </a:rPr>
              <a:t>e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40" dirty="0">
                <a:latin typeface="Georgia"/>
                <a:cs typeface="Georgia"/>
              </a:rPr>
              <a:t>dell’Elevata </a:t>
            </a:r>
            <a:r>
              <a:rPr sz="1800" spc="-110" dirty="0">
                <a:latin typeface="Times New Roman"/>
                <a:cs typeface="Times New Roman"/>
              </a:rPr>
              <a:t>qualificazione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secondo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la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posizione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occupata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nella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graduatoria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di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merito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e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per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20" dirty="0">
                <a:latin typeface="Times New Roman"/>
                <a:cs typeface="Times New Roman"/>
              </a:rPr>
              <a:t>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durata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della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stessa; </a:t>
            </a:r>
            <a:r>
              <a:rPr sz="1800" spc="-90" dirty="0">
                <a:solidFill>
                  <a:srgbClr val="FF0000"/>
                </a:solidFill>
                <a:latin typeface="Times New Roman"/>
                <a:cs typeface="Times New Roman"/>
              </a:rPr>
              <a:t>d)</a:t>
            </a:r>
            <a:r>
              <a:rPr sz="1800" spc="-90" dirty="0">
                <a:latin typeface="Times New Roman"/>
                <a:cs typeface="Times New Roman"/>
              </a:rPr>
              <a:t>assistenti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amministrativi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con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laurea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magistrale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5" dirty="0">
                <a:latin typeface="Times New Roman"/>
                <a:cs typeface="Times New Roman"/>
              </a:rPr>
              <a:t>almeno</a:t>
            </a:r>
            <a:r>
              <a:rPr sz="1800" spc="390" dirty="0">
                <a:latin typeface="Times New Roman"/>
                <a:cs typeface="Times New Roman"/>
              </a:rPr>
              <a:t> </a:t>
            </a:r>
            <a:r>
              <a:rPr sz="1800" spc="-140" dirty="0">
                <a:latin typeface="Georgia"/>
                <a:cs typeface="Georgia"/>
              </a:rPr>
              <a:t>5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220" dirty="0">
                <a:latin typeface="Georgia"/>
                <a:cs typeface="Georgia"/>
              </a:rPr>
              <a:t>anni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esperienza</a:t>
            </a:r>
            <a:r>
              <a:rPr sz="1800" spc="-65" dirty="0">
                <a:latin typeface="Georgia"/>
                <a:cs typeface="Georgia"/>
              </a:rPr>
              <a:t> </a:t>
            </a:r>
            <a:r>
              <a:rPr sz="1800" spc="-215" dirty="0">
                <a:latin typeface="Georgia"/>
                <a:cs typeface="Georgia"/>
              </a:rPr>
              <a:t>maturata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10" dirty="0">
                <a:latin typeface="Georgia"/>
                <a:cs typeface="Georgia"/>
              </a:rPr>
              <a:t>nell’Area </a:t>
            </a:r>
            <a:r>
              <a:rPr sz="1800" spc="-95" dirty="0">
                <a:latin typeface="Times New Roman"/>
                <a:cs typeface="Times New Roman"/>
              </a:rPr>
              <a:t>degli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Assistenti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amministrativi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oppure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con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diploma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di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scuola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secondaria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di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secondo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grado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ed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almeno </a:t>
            </a:r>
            <a:r>
              <a:rPr sz="1800" spc="-130" dirty="0">
                <a:latin typeface="Georgia"/>
                <a:cs typeface="Georgia"/>
              </a:rPr>
              <a:t>10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225" dirty="0">
                <a:latin typeface="Georgia"/>
                <a:cs typeface="Georgia"/>
              </a:rPr>
              <a:t>anni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esperienza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215" dirty="0">
                <a:latin typeface="Georgia"/>
                <a:cs typeface="Georgia"/>
              </a:rPr>
              <a:t>maturata</a:t>
            </a:r>
            <a:r>
              <a:rPr sz="1800" spc="50" dirty="0">
                <a:latin typeface="Georgia"/>
                <a:cs typeface="Georgia"/>
              </a:rPr>
              <a:t> </a:t>
            </a:r>
            <a:r>
              <a:rPr sz="1800" spc="-145" dirty="0">
                <a:latin typeface="Georgia"/>
                <a:cs typeface="Georgia"/>
              </a:rPr>
              <a:t>nell’area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45" dirty="0">
                <a:latin typeface="Georgia"/>
                <a:cs typeface="Georgia"/>
              </a:rPr>
              <a:t>degli</a:t>
            </a:r>
            <a:r>
              <a:rPr sz="1800" spc="-3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assistenti</a:t>
            </a:r>
            <a:r>
              <a:rPr sz="1800" spc="25" dirty="0">
                <a:latin typeface="Georgia"/>
                <a:cs typeface="Georgia"/>
              </a:rPr>
              <a:t> </a:t>
            </a:r>
            <a:r>
              <a:rPr sz="1800" spc="-100" dirty="0">
                <a:latin typeface="Georgia"/>
                <a:cs typeface="Georgia"/>
              </a:rPr>
              <a:t>amministrativi;</a:t>
            </a:r>
            <a:endParaRPr sz="1800">
              <a:latin typeface="Georgia"/>
              <a:cs typeface="Georgia"/>
            </a:endParaRPr>
          </a:p>
          <a:p>
            <a:pPr marL="12700" marR="22860">
              <a:lnSpc>
                <a:spcPct val="100000"/>
              </a:lnSpc>
              <a:spcBef>
                <a:spcPts val="5"/>
              </a:spcBef>
            </a:pPr>
            <a:r>
              <a:rPr sz="1800" spc="-120" dirty="0">
                <a:solidFill>
                  <a:srgbClr val="FF0000"/>
                </a:solidFill>
                <a:latin typeface="Times New Roman"/>
                <a:cs typeface="Times New Roman"/>
              </a:rPr>
              <a:t>e)</a:t>
            </a:r>
            <a:r>
              <a:rPr sz="1800" spc="-120" dirty="0">
                <a:latin typeface="Georgia"/>
                <a:cs typeface="Georgia"/>
              </a:rPr>
              <a:t>altro</a:t>
            </a:r>
            <a:r>
              <a:rPr sz="1800" spc="-25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personale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55" dirty="0">
                <a:latin typeface="Georgia"/>
                <a:cs typeface="Georgia"/>
              </a:rPr>
              <a:t>ruolo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204" dirty="0">
                <a:latin typeface="Georgia"/>
                <a:cs typeface="Georgia"/>
              </a:rPr>
              <a:t>inquadrato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40" dirty="0">
                <a:latin typeface="Georgia"/>
                <a:cs typeface="Georgia"/>
              </a:rPr>
              <a:t>nell’area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50" dirty="0">
                <a:latin typeface="Georgia"/>
                <a:cs typeface="Georgia"/>
              </a:rPr>
              <a:t>degli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assistenti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90" dirty="0">
                <a:latin typeface="Georgia"/>
                <a:cs typeface="Georgia"/>
              </a:rPr>
              <a:t>amministrativi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85" dirty="0">
                <a:latin typeface="Georgia"/>
                <a:cs typeface="Georgia"/>
              </a:rPr>
              <a:t>con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60" dirty="0">
                <a:latin typeface="Georgia"/>
                <a:cs typeface="Georgia"/>
              </a:rPr>
              <a:t>priorità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65" dirty="0">
                <a:latin typeface="Georgia"/>
                <a:cs typeface="Georgia"/>
              </a:rPr>
              <a:t>per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25" dirty="0">
                <a:latin typeface="Georgia"/>
                <a:cs typeface="Georgia"/>
              </a:rPr>
              <a:t>il </a:t>
            </a:r>
            <a:r>
              <a:rPr sz="1800" spc="-85" dirty="0">
                <a:latin typeface="Times New Roman"/>
                <a:cs typeface="Times New Roman"/>
              </a:rPr>
              <a:t>personale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in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14" dirty="0">
                <a:latin typeface="Times New Roman"/>
                <a:cs typeface="Times New Roman"/>
              </a:rPr>
              <a:t>possesso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della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10" dirty="0">
                <a:latin typeface="Times New Roman"/>
                <a:cs typeface="Times New Roman"/>
              </a:rPr>
              <a:t>seconda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0" dirty="0">
                <a:latin typeface="Times New Roman"/>
                <a:cs typeface="Times New Roman"/>
              </a:rPr>
              <a:t>posizione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5" dirty="0">
                <a:latin typeface="Times New Roman"/>
                <a:cs typeface="Times New Roman"/>
              </a:rPr>
              <a:t>economica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75" dirty="0">
                <a:latin typeface="Times New Roman"/>
                <a:cs typeface="Times New Roman"/>
              </a:rPr>
              <a:t>ed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in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subordine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95" dirty="0">
                <a:latin typeface="Times New Roman"/>
                <a:cs typeface="Times New Roman"/>
              </a:rPr>
              <a:t>della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90" dirty="0">
                <a:latin typeface="Times New Roman"/>
                <a:cs typeface="Times New Roman"/>
              </a:rPr>
              <a:t>prima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posizione; </a:t>
            </a:r>
            <a:r>
              <a:rPr sz="1800" spc="-165" dirty="0">
                <a:solidFill>
                  <a:srgbClr val="FF0000"/>
                </a:solidFill>
                <a:latin typeface="Times New Roman"/>
                <a:cs typeface="Times New Roman"/>
              </a:rPr>
              <a:t>f)</a:t>
            </a:r>
            <a:r>
              <a:rPr sz="1800" spc="-165" dirty="0">
                <a:latin typeface="Georgia"/>
                <a:cs typeface="Georgia"/>
              </a:rPr>
              <a:t>personale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55" dirty="0">
                <a:latin typeface="Georgia"/>
                <a:cs typeface="Georgia"/>
              </a:rPr>
              <a:t>risultato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85" dirty="0">
                <a:latin typeface="Georgia"/>
                <a:cs typeface="Georgia"/>
              </a:rPr>
              <a:t>idoneo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nella</a:t>
            </a:r>
            <a:r>
              <a:rPr sz="1800" spc="-20" dirty="0">
                <a:latin typeface="Georgia"/>
                <a:cs typeface="Georgia"/>
              </a:rPr>
              <a:t> </a:t>
            </a:r>
            <a:r>
              <a:rPr sz="1800" spc="-185" dirty="0">
                <a:latin typeface="Georgia"/>
                <a:cs typeface="Georgia"/>
              </a:rPr>
              <a:t>procedura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valutativa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spc="-175" dirty="0">
                <a:latin typeface="Georgia"/>
                <a:cs typeface="Georgia"/>
              </a:rPr>
              <a:t>progressione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30" dirty="0">
                <a:latin typeface="Georgia"/>
                <a:cs typeface="Georgia"/>
              </a:rPr>
              <a:t>all’Area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dei</a:t>
            </a:r>
            <a:r>
              <a:rPr sz="1800" spc="-10" dirty="0">
                <a:latin typeface="Georgia"/>
                <a:cs typeface="Georgia"/>
              </a:rPr>
              <a:t> </a:t>
            </a:r>
            <a:r>
              <a:rPr sz="1800" spc="-195" dirty="0">
                <a:latin typeface="Georgia"/>
                <a:cs typeface="Georgia"/>
              </a:rPr>
              <a:t>Funzionari</a:t>
            </a:r>
            <a:r>
              <a:rPr sz="1800" spc="25" dirty="0">
                <a:latin typeface="Georgia"/>
                <a:cs typeface="Georgia"/>
              </a:rPr>
              <a:t> </a:t>
            </a:r>
            <a:r>
              <a:rPr sz="1800" spc="-50" dirty="0">
                <a:latin typeface="Georgia"/>
                <a:cs typeface="Georgia"/>
              </a:rPr>
              <a:t>e </a:t>
            </a:r>
            <a:r>
              <a:rPr sz="1800" spc="-145" dirty="0">
                <a:latin typeface="Georgia"/>
                <a:cs typeface="Georgia"/>
              </a:rPr>
              <a:t>dell’Elevata</a:t>
            </a:r>
            <a:r>
              <a:rPr sz="1800" spc="-65" dirty="0">
                <a:latin typeface="Georgia"/>
                <a:cs typeface="Georgia"/>
              </a:rPr>
              <a:t> </a:t>
            </a:r>
            <a:r>
              <a:rPr sz="1800" spc="-170" dirty="0">
                <a:latin typeface="Georgia"/>
                <a:cs typeface="Georgia"/>
              </a:rPr>
              <a:t>qualificazione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di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155" dirty="0">
                <a:latin typeface="Georgia"/>
                <a:cs typeface="Georgia"/>
              </a:rPr>
              <a:t>altre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45" dirty="0">
                <a:latin typeface="Georgia"/>
                <a:cs typeface="Georgia"/>
              </a:rPr>
              <a:t>Regioni,</a:t>
            </a:r>
            <a:r>
              <a:rPr sz="1800" spc="-25" dirty="0">
                <a:latin typeface="Georgia"/>
                <a:cs typeface="Georgia"/>
              </a:rPr>
              <a:t> </a:t>
            </a:r>
            <a:r>
              <a:rPr sz="1800" spc="-195" dirty="0">
                <a:latin typeface="Georgia"/>
                <a:cs typeface="Georgia"/>
              </a:rPr>
              <a:t>graduato</a:t>
            </a:r>
            <a:r>
              <a:rPr sz="1800" spc="25" dirty="0">
                <a:latin typeface="Georgia"/>
                <a:cs typeface="Georgia"/>
              </a:rPr>
              <a:t> </a:t>
            </a:r>
            <a:r>
              <a:rPr sz="1800" spc="-190" dirty="0">
                <a:latin typeface="Georgia"/>
                <a:cs typeface="Georgia"/>
              </a:rPr>
              <a:t>secondo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105" dirty="0">
                <a:latin typeface="Georgia"/>
                <a:cs typeface="Georgia"/>
              </a:rPr>
              <a:t>il</a:t>
            </a:r>
            <a:r>
              <a:rPr sz="1800" spc="-5" dirty="0">
                <a:latin typeface="Georgia"/>
                <a:cs typeface="Georgia"/>
              </a:rPr>
              <a:t> </a:t>
            </a:r>
            <a:r>
              <a:rPr sz="1800" spc="-175" dirty="0">
                <a:latin typeface="Georgia"/>
                <a:cs typeface="Georgia"/>
              </a:rPr>
              <a:t>punteggio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spc="-165" dirty="0">
                <a:latin typeface="Georgia"/>
                <a:cs typeface="Georgia"/>
              </a:rPr>
              <a:t>della</a:t>
            </a:r>
            <a:r>
              <a:rPr sz="1800" spc="20" dirty="0">
                <a:latin typeface="Georgia"/>
                <a:cs typeface="Georgia"/>
              </a:rPr>
              <a:t> </a:t>
            </a:r>
            <a:r>
              <a:rPr sz="1800" spc="-180" dirty="0">
                <a:latin typeface="Georgia"/>
                <a:cs typeface="Georgia"/>
              </a:rPr>
              <a:t>propria</a:t>
            </a:r>
            <a:r>
              <a:rPr sz="1800" spc="35" dirty="0">
                <a:latin typeface="Georgia"/>
                <a:cs typeface="Georgia"/>
              </a:rPr>
              <a:t> </a:t>
            </a:r>
            <a:r>
              <a:rPr sz="1800" spc="-190" dirty="0">
                <a:latin typeface="Georgia"/>
                <a:cs typeface="Georgia"/>
              </a:rPr>
              <a:t>graduatoria</a:t>
            </a:r>
            <a:r>
              <a:rPr sz="1800" spc="35" dirty="0">
                <a:latin typeface="Georgia"/>
                <a:cs typeface="Georgia"/>
              </a:rPr>
              <a:t> </a:t>
            </a:r>
            <a:r>
              <a:rPr sz="1800" spc="-25" dirty="0">
                <a:latin typeface="Georgia"/>
                <a:cs typeface="Georgia"/>
              </a:rPr>
              <a:t>di </a:t>
            </a:r>
            <a:r>
              <a:rPr sz="1800" spc="-10" dirty="0">
                <a:latin typeface="Times New Roman"/>
                <a:cs typeface="Times New Roman"/>
              </a:rPr>
              <a:t>merito.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274700"/>
            <a:ext cx="8458200" cy="9848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3810" rIns="0" bIns="0" rtlCol="0">
            <a:spAutoFit/>
          </a:bodyPr>
          <a:lstStyle/>
          <a:p>
            <a:pPr marL="276860" marR="273050" indent="744220">
              <a:lnSpc>
                <a:spcPts val="3840"/>
              </a:lnSpc>
              <a:spcBef>
                <a:spcPts val="30"/>
              </a:spcBef>
            </a:pPr>
            <a:r>
              <a:rPr sz="3200" spc="-195" dirty="0"/>
              <a:t>Sintesi</a:t>
            </a:r>
            <a:r>
              <a:rPr sz="3200" spc="-150" dirty="0"/>
              <a:t> </a:t>
            </a:r>
            <a:r>
              <a:rPr sz="3200" spc="-225" dirty="0"/>
              <a:t>vincoli</a:t>
            </a:r>
            <a:r>
              <a:rPr sz="3200" spc="-145" dirty="0"/>
              <a:t> </a:t>
            </a:r>
            <a:r>
              <a:rPr sz="3200" spc="-170" dirty="0"/>
              <a:t>mobilità</a:t>
            </a:r>
            <a:r>
              <a:rPr sz="3200" spc="-140" dirty="0"/>
              <a:t> </a:t>
            </a:r>
            <a:r>
              <a:rPr sz="3200" spc="-155" dirty="0"/>
              <a:t>annuale</a:t>
            </a:r>
            <a:r>
              <a:rPr sz="3200" spc="-150" dirty="0"/>
              <a:t> </a:t>
            </a:r>
            <a:r>
              <a:rPr sz="3200" spc="-195" dirty="0"/>
              <a:t>per</a:t>
            </a:r>
            <a:r>
              <a:rPr sz="3200" spc="-90" dirty="0"/>
              <a:t> </a:t>
            </a:r>
            <a:r>
              <a:rPr sz="3200" spc="-25" dirty="0"/>
              <a:t>la </a:t>
            </a:r>
            <a:r>
              <a:rPr sz="3200" spc="-185" dirty="0"/>
              <a:t>presentazione</a:t>
            </a:r>
            <a:r>
              <a:rPr sz="3200" spc="-140" dirty="0"/>
              <a:t> </a:t>
            </a:r>
            <a:r>
              <a:rPr sz="3200" spc="-160" dirty="0"/>
              <a:t>delle</a:t>
            </a:r>
            <a:r>
              <a:rPr sz="3200" spc="-140" dirty="0"/>
              <a:t> </a:t>
            </a:r>
            <a:r>
              <a:rPr sz="3200" spc="-200" dirty="0"/>
              <a:t>domande</a:t>
            </a:r>
            <a:r>
              <a:rPr sz="3200" spc="-114" dirty="0"/>
              <a:t> </a:t>
            </a:r>
            <a:r>
              <a:rPr sz="2400" spc="-170" dirty="0"/>
              <a:t>(accordo</a:t>
            </a:r>
            <a:r>
              <a:rPr sz="2400" spc="-85" dirty="0"/>
              <a:t> </a:t>
            </a:r>
            <a:r>
              <a:rPr sz="2000" spc="95" dirty="0"/>
              <a:t>27/06/2024)</a:t>
            </a:r>
            <a:endParaRPr sz="2000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98450" y="1289050"/>
          <a:ext cx="8686800" cy="5412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160">
                <a:tc>
                  <a:txBody>
                    <a:bodyPr/>
                    <a:lstStyle/>
                    <a:p>
                      <a:pPr marL="543560">
                        <a:lnSpc>
                          <a:spcPts val="1405"/>
                        </a:lnSpc>
                      </a:pPr>
                      <a:r>
                        <a:rPr sz="1200" b="1" spc="145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TIPOLOGIA</a:t>
                      </a:r>
                      <a:r>
                        <a:rPr sz="1200" b="1" spc="85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200" b="1" spc="15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DOCENTI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b="1" spc="16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ASSEGNAZIONI</a:t>
                      </a:r>
                      <a:r>
                        <a:rPr sz="1200" b="1" spc="6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200" b="1" spc="17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E</a:t>
                      </a:r>
                      <a:endParaRPr sz="1200">
                        <a:latin typeface="Cambria"/>
                        <a:cs typeface="Cambria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b="1" spc="13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UTILIZZAZIONI</a:t>
                      </a:r>
                      <a:r>
                        <a:rPr sz="1200" b="1" spc="11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200" b="1" spc="145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PROVINCIALI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5"/>
                        </a:lnSpc>
                      </a:pPr>
                      <a:r>
                        <a:rPr sz="1200" b="1" spc="150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ASSEGNAZIONI</a:t>
                      </a:r>
                      <a:endParaRPr sz="1200">
                        <a:latin typeface="Cambria"/>
                        <a:cs typeface="Cambria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b="1" spc="145" dirty="0">
                          <a:solidFill>
                            <a:srgbClr val="FFFFFF"/>
                          </a:solidFill>
                          <a:latin typeface="Cambria"/>
                          <a:cs typeface="Cambria"/>
                        </a:rPr>
                        <a:t>INTERPROVINCIALI</a:t>
                      </a:r>
                      <a:endParaRPr sz="12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9695"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Assunti</a:t>
                      </a:r>
                      <a:r>
                        <a:rPr sz="1400" spc="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400" spc="1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ruolo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entro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1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1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50" dirty="0">
                          <a:latin typeface="Cambria"/>
                          <a:cs typeface="Cambria"/>
                        </a:rPr>
                        <a:t>°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39700" marR="132080" indent="-1905" algn="ctr">
                        <a:lnSpc>
                          <a:spcPct val="1072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2022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compresi</a:t>
                      </a:r>
                      <a:r>
                        <a:rPr sz="1400" spc="2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i docenti</a:t>
                      </a:r>
                      <a:r>
                        <a:rPr sz="1400" spc="114" dirty="0">
                          <a:latin typeface="Cambria"/>
                          <a:cs typeface="Cambria"/>
                        </a:rPr>
                        <a:t> I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fascia</a:t>
                      </a:r>
                      <a:r>
                        <a:rPr sz="1400" spc="1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con</a:t>
                      </a:r>
                      <a:r>
                        <a:rPr sz="1400" spc="1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nomina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tempo</a:t>
                      </a:r>
                      <a:r>
                        <a:rPr sz="1400" spc="2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determinato</a:t>
                      </a:r>
                      <a:r>
                        <a:rPr sz="1400" spc="2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entro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2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1°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24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2022</a:t>
                      </a:r>
                      <a:r>
                        <a:rPr sz="1400" spc="21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con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conferma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30" dirty="0">
                          <a:latin typeface="Cambria"/>
                          <a:cs typeface="Cambria"/>
                        </a:rPr>
                        <a:t>in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ruolo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entro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1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2023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25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Nessun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vincolo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32485">
                        <a:lnSpc>
                          <a:spcPts val="1625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Nessun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vincolo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1095">
                <a:tc>
                  <a:txBody>
                    <a:bodyPr/>
                    <a:lstStyle/>
                    <a:p>
                      <a:pPr marL="2540" algn="ctr">
                        <a:lnSpc>
                          <a:spcPts val="1630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Assunti</a:t>
                      </a:r>
                      <a:r>
                        <a:rPr sz="1400" spc="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ruolo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1°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settembre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86360" marR="72390" algn="ctr">
                        <a:lnSpc>
                          <a:spcPct val="1072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2023</a:t>
                      </a:r>
                      <a:r>
                        <a:rPr sz="1400" spc="10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compresi</a:t>
                      </a:r>
                      <a:r>
                        <a:rPr sz="1400" spc="1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docenti</a:t>
                      </a:r>
                      <a:r>
                        <a:rPr sz="1400" spc="16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assunti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35" dirty="0">
                          <a:latin typeface="Cambria"/>
                          <a:cs typeface="Cambria"/>
                        </a:rPr>
                        <a:t>a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tempo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determinato</a:t>
                      </a:r>
                      <a:r>
                        <a:rPr sz="1400" spc="30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65" dirty="0">
                          <a:latin typeface="Cambria"/>
                          <a:cs typeface="Cambria"/>
                        </a:rPr>
                        <a:t>sulla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base </a:t>
                      </a:r>
                      <a:r>
                        <a:rPr sz="1400" spc="10" dirty="0">
                          <a:latin typeface="Cambria"/>
                          <a:cs typeface="Cambria"/>
                        </a:rPr>
                        <a:t>dello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0" dirty="0">
                          <a:latin typeface="Cambria"/>
                          <a:cs typeface="Cambria"/>
                        </a:rPr>
                        <a:t>straordinario</a:t>
                      </a:r>
                      <a:r>
                        <a:rPr sz="1400" spc="2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0" dirty="0">
                          <a:latin typeface="Cambria"/>
                          <a:cs typeface="Cambria"/>
                        </a:rPr>
                        <a:t>bis</a:t>
                      </a:r>
                      <a:r>
                        <a:rPr sz="1400" spc="2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15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1°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4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2022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630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Nessun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vincolo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Solo</a:t>
                      </a:r>
                      <a:r>
                        <a:rPr sz="1400" spc="1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2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hanno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una</a:t>
                      </a:r>
                      <a:r>
                        <a:rPr sz="1400" spc="16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delle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deroghe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339725" marR="330835" algn="ctr">
                        <a:lnSpc>
                          <a:spcPct val="1071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previste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dal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contratto</a:t>
                      </a:r>
                      <a:r>
                        <a:rPr sz="1400" spc="3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sulla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mobilità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09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Assunti</a:t>
                      </a:r>
                      <a:r>
                        <a:rPr sz="1400" spc="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da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75" dirty="0">
                          <a:latin typeface="Cambria"/>
                          <a:cs typeface="Cambria"/>
                        </a:rPr>
                        <a:t>GPS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14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400" spc="1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fascia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o</a:t>
                      </a:r>
                      <a:r>
                        <a:rPr sz="1400" spc="1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dallo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67640" marR="160020" indent="-1905" algn="ctr">
                        <a:lnSpc>
                          <a:spcPct val="107200"/>
                        </a:lnSpc>
                      </a:pPr>
                      <a:r>
                        <a:rPr sz="1400" spc="10" dirty="0">
                          <a:latin typeface="Cambria"/>
                          <a:cs typeface="Cambria"/>
                        </a:rPr>
                        <a:t>straordinario</a:t>
                      </a:r>
                      <a:r>
                        <a:rPr sz="1400" spc="1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0" dirty="0">
                          <a:latin typeface="Cambria"/>
                          <a:cs typeface="Cambria"/>
                        </a:rPr>
                        <a:t>bis</a:t>
                      </a:r>
                      <a:r>
                        <a:rPr sz="1400" spc="1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0" dirty="0">
                          <a:latin typeface="Cambria"/>
                          <a:cs typeface="Cambria"/>
                        </a:rPr>
                        <a:t>entro</a:t>
                      </a:r>
                      <a:r>
                        <a:rPr sz="1400" spc="22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50" dirty="0">
                          <a:latin typeface="Cambria"/>
                          <a:cs typeface="Cambria"/>
                        </a:rPr>
                        <a:t>1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16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2022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00" dirty="0">
                          <a:latin typeface="Cambria"/>
                          <a:cs typeface="Cambria"/>
                        </a:rPr>
                        <a:t>,</a:t>
                      </a:r>
                      <a:r>
                        <a:rPr sz="1400" spc="16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80" dirty="0">
                          <a:latin typeface="Cambria"/>
                          <a:cs typeface="Cambria"/>
                        </a:rPr>
                        <a:t>ma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che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30" dirty="0">
                          <a:latin typeface="Cambria"/>
                          <a:cs typeface="Cambria"/>
                        </a:rPr>
                        <a:t>hanno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rinviato</a:t>
                      </a:r>
                      <a:r>
                        <a:rPr sz="1400" spc="229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l’anno</a:t>
                      </a:r>
                      <a:r>
                        <a:rPr sz="1400" spc="24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di</a:t>
                      </a:r>
                      <a:r>
                        <a:rPr sz="1400" spc="26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prova</a:t>
                      </a:r>
                      <a:r>
                        <a:rPr sz="1400" spc="2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all’a.s.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spc="-10" dirty="0">
                          <a:latin typeface="Cambria"/>
                          <a:cs typeface="Cambria"/>
                        </a:rPr>
                        <a:t>2023/24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5"/>
                        </a:lnSpc>
                      </a:pPr>
                      <a:r>
                        <a:rPr sz="1400" spc="75" dirty="0">
                          <a:latin typeface="Cambria"/>
                          <a:cs typeface="Cambria"/>
                        </a:rPr>
                        <a:t>Senza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vincoli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8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patto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che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abbiano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superato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l’anno</a:t>
                      </a:r>
                      <a:r>
                        <a:rPr sz="1400" spc="229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di</a:t>
                      </a:r>
                      <a:r>
                        <a:rPr sz="1400" spc="2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prova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5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Solo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2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hanno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superato</a:t>
                      </a:r>
                      <a:r>
                        <a:rPr sz="1400" spc="2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l’anno</a:t>
                      </a:r>
                      <a:r>
                        <a:rPr sz="1400" spc="229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di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18745" marR="107314" algn="ctr">
                        <a:lnSpc>
                          <a:spcPct val="1072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prova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rientrano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una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delle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deroghe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previste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dal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contratto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sulla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mobilità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969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</a:pPr>
                      <a:r>
                        <a:rPr sz="1400" spc="65" dirty="0">
                          <a:latin typeface="Cambria"/>
                          <a:cs typeface="Cambria"/>
                        </a:rPr>
                        <a:t>Assunti</a:t>
                      </a:r>
                      <a:r>
                        <a:rPr sz="1400" spc="10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da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75" dirty="0">
                          <a:latin typeface="Cambria"/>
                          <a:cs typeface="Cambria"/>
                        </a:rPr>
                        <a:t>GPS</a:t>
                      </a:r>
                      <a:r>
                        <a:rPr sz="1400" spc="1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114" dirty="0">
                          <a:latin typeface="Cambria"/>
                          <a:cs typeface="Cambria"/>
                        </a:rPr>
                        <a:t>I</a:t>
                      </a:r>
                      <a:r>
                        <a:rPr sz="1400" spc="13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fascia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sostegno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401320" marR="394970" algn="ctr">
                        <a:lnSpc>
                          <a:spcPct val="107100"/>
                        </a:lnSpc>
                      </a:pPr>
                      <a:r>
                        <a:rPr sz="1400" spc="85" dirty="0">
                          <a:latin typeface="Cambria"/>
                          <a:cs typeface="Cambria"/>
                        </a:rPr>
                        <a:t>a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tempo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determinato</a:t>
                      </a:r>
                      <a:r>
                        <a:rPr sz="1400" spc="2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il</a:t>
                      </a:r>
                      <a:r>
                        <a:rPr sz="1400" spc="204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1°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settembre</a:t>
                      </a:r>
                      <a:r>
                        <a:rPr sz="1400" spc="4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2023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5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Solo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2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hanno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superato</a:t>
                      </a:r>
                      <a:r>
                        <a:rPr sz="1400" spc="2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l’anno</a:t>
                      </a:r>
                      <a:r>
                        <a:rPr sz="1400" spc="229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di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18110" marR="108585" algn="ctr">
                        <a:lnSpc>
                          <a:spcPct val="1072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prova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rientrano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una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delle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deroghe</a:t>
                      </a:r>
                      <a:r>
                        <a:rPr sz="1400" spc="1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previste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dal</a:t>
                      </a:r>
                      <a:r>
                        <a:rPr sz="1400" spc="2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contratto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sulla</a:t>
                      </a:r>
                      <a:r>
                        <a:rPr sz="1400" spc="16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45" dirty="0">
                          <a:latin typeface="Cambria"/>
                          <a:cs typeface="Cambria"/>
                        </a:rPr>
                        <a:t>mobilità.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Sono</a:t>
                      </a:r>
                      <a:r>
                        <a:rPr sz="1400" spc="1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collocati</a:t>
                      </a:r>
                      <a:r>
                        <a:rPr sz="1400" spc="2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30" dirty="0">
                          <a:latin typeface="Cambria"/>
                          <a:cs typeface="Cambria"/>
                        </a:rPr>
                        <a:t>tra 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la</a:t>
                      </a:r>
                      <a:r>
                        <a:rPr sz="1400" spc="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fase</a:t>
                      </a:r>
                      <a:r>
                        <a:rPr sz="1400" spc="12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40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400" spc="1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41</a:t>
                      </a:r>
                      <a:r>
                        <a:rPr sz="1400" spc="10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prima</a:t>
                      </a:r>
                      <a:r>
                        <a:rPr sz="1400" spc="13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dei</a:t>
                      </a:r>
                      <a:r>
                        <a:rPr sz="1400" spc="1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docenti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non</a:t>
                      </a:r>
                      <a:r>
                        <a:rPr sz="1400" spc="10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specializzati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5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Solo</a:t>
                      </a:r>
                      <a:r>
                        <a:rPr sz="1400" spc="25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2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hanno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superato</a:t>
                      </a:r>
                      <a:r>
                        <a:rPr sz="1400" spc="2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l’anno</a:t>
                      </a:r>
                      <a:r>
                        <a:rPr sz="1400" spc="229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di</a:t>
                      </a:r>
                      <a:endParaRPr sz="1400">
                        <a:latin typeface="Cambria"/>
                        <a:cs typeface="Cambria"/>
                      </a:endParaRPr>
                    </a:p>
                    <a:p>
                      <a:pPr marL="118745" marR="107314" algn="ctr">
                        <a:lnSpc>
                          <a:spcPct val="107200"/>
                        </a:lnSpc>
                      </a:pPr>
                      <a:r>
                        <a:rPr sz="1400" dirty="0">
                          <a:latin typeface="Cambria"/>
                          <a:cs typeface="Cambria"/>
                        </a:rPr>
                        <a:t>prova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se</a:t>
                      </a:r>
                      <a:r>
                        <a:rPr sz="1400" spc="1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rientrano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5" dirty="0">
                          <a:latin typeface="Cambria"/>
                          <a:cs typeface="Cambria"/>
                        </a:rPr>
                        <a:t>in</a:t>
                      </a:r>
                      <a:r>
                        <a:rPr sz="1400" spc="18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una</a:t>
                      </a:r>
                      <a:r>
                        <a:rPr sz="1400" spc="1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0" dirty="0">
                          <a:latin typeface="Cambria"/>
                          <a:cs typeface="Cambria"/>
                        </a:rPr>
                        <a:t>delle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deroghe</a:t>
                      </a:r>
                      <a:r>
                        <a:rPr sz="1400" spc="19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previste</a:t>
                      </a:r>
                      <a:r>
                        <a:rPr sz="1400" spc="24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dal</a:t>
                      </a:r>
                      <a:r>
                        <a:rPr sz="1400" spc="2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contratto </a:t>
                      </a:r>
                      <a:r>
                        <a:rPr sz="1400" spc="60" dirty="0">
                          <a:latin typeface="Cambria"/>
                          <a:cs typeface="Cambria"/>
                        </a:rPr>
                        <a:t>sulla</a:t>
                      </a:r>
                      <a:r>
                        <a:rPr sz="1400" spc="16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45" dirty="0">
                          <a:latin typeface="Cambria"/>
                          <a:cs typeface="Cambria"/>
                        </a:rPr>
                        <a:t>mobilità.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Sono</a:t>
                      </a:r>
                      <a:r>
                        <a:rPr sz="1400" spc="18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collocati</a:t>
                      </a:r>
                      <a:r>
                        <a:rPr sz="1400" spc="21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30" dirty="0">
                          <a:latin typeface="Cambria"/>
                          <a:cs typeface="Cambria"/>
                        </a:rPr>
                        <a:t>tra 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la</a:t>
                      </a:r>
                      <a:r>
                        <a:rPr sz="1400" spc="7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fase</a:t>
                      </a:r>
                      <a:r>
                        <a:rPr sz="1400" spc="114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40</a:t>
                      </a:r>
                      <a:r>
                        <a:rPr sz="1400" spc="1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e</a:t>
                      </a:r>
                      <a:r>
                        <a:rPr sz="1400" spc="95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70" dirty="0">
                          <a:latin typeface="Cambria"/>
                          <a:cs typeface="Cambria"/>
                        </a:rPr>
                        <a:t>la</a:t>
                      </a:r>
                      <a:r>
                        <a:rPr sz="1400" spc="1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41</a:t>
                      </a:r>
                      <a:r>
                        <a:rPr sz="1400" spc="1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50" dirty="0">
                          <a:latin typeface="Cambria"/>
                          <a:cs typeface="Cambria"/>
                        </a:rPr>
                        <a:t>prima</a:t>
                      </a:r>
                      <a:r>
                        <a:rPr sz="1400" spc="114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25" dirty="0">
                          <a:latin typeface="Cambria"/>
                          <a:cs typeface="Cambria"/>
                        </a:rPr>
                        <a:t>dei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docenti</a:t>
                      </a:r>
                      <a:r>
                        <a:rPr sz="1400" spc="20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dirty="0">
                          <a:latin typeface="Cambria"/>
                          <a:cs typeface="Cambria"/>
                        </a:rPr>
                        <a:t>non</a:t>
                      </a:r>
                      <a:r>
                        <a:rPr sz="1400" spc="170" dirty="0">
                          <a:latin typeface="Cambria"/>
                          <a:cs typeface="Cambria"/>
                        </a:rPr>
                        <a:t> </a:t>
                      </a:r>
                      <a:r>
                        <a:rPr sz="1400" spc="-10" dirty="0">
                          <a:latin typeface="Cambria"/>
                          <a:cs typeface="Cambria"/>
                        </a:rPr>
                        <a:t>specializzati</a:t>
                      </a:r>
                      <a:endParaRPr sz="1400">
                        <a:latin typeface="Cambria"/>
                        <a:cs typeface="Cambri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13"/>
            <a:ext cx="7772400" cy="61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680"/>
              </a:lnSpc>
            </a:pPr>
            <a:r>
              <a:rPr spc="-280" dirty="0"/>
              <a:t>Deroghe</a:t>
            </a:r>
            <a:r>
              <a:rPr spc="-185" dirty="0"/>
              <a:t> </a:t>
            </a:r>
            <a:r>
              <a:rPr spc="-145" dirty="0"/>
              <a:t>art.</a:t>
            </a:r>
            <a:r>
              <a:rPr spc="-165" dirty="0"/>
              <a:t> </a:t>
            </a:r>
            <a:r>
              <a:rPr spc="110" dirty="0"/>
              <a:t>5</a:t>
            </a:r>
            <a:r>
              <a:rPr spc="-85" dirty="0"/>
              <a:t> </a:t>
            </a:r>
            <a:r>
              <a:rPr spc="-20" dirty="0"/>
              <a:t>intesa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084897"/>
            <a:ext cx="7924800" cy="5514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Le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deroghe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valgono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docenti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rientrano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nelle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seguenti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situazioni:</a:t>
            </a:r>
            <a:endParaRPr sz="1800">
              <a:latin typeface="Calibri"/>
              <a:cs typeface="Calibri"/>
            </a:endParaRPr>
          </a:p>
          <a:p>
            <a:pPr marL="12700" marR="30480" indent="-1905">
              <a:lnSpc>
                <a:spcPct val="100000"/>
              </a:lnSpc>
              <a:spcBef>
                <a:spcPts val="2160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dirty="0">
                <a:latin typeface="Calibri"/>
                <a:cs typeface="Calibri"/>
              </a:rPr>
              <a:t>	Genitori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figlio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età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inferiore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12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anni</a:t>
            </a:r>
            <a:r>
              <a:rPr sz="1800" spc="3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compie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12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anni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tra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1°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gennaio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il </a:t>
            </a:r>
            <a:r>
              <a:rPr sz="1800" dirty="0">
                <a:latin typeface="Calibri"/>
                <a:cs typeface="Calibri"/>
              </a:rPr>
              <a:t>31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dicembre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dell’anno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presenta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l’istanza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mobilità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genitori </a:t>
            </a:r>
            <a:r>
              <a:rPr sz="1800" dirty="0">
                <a:latin typeface="Calibri"/>
                <a:cs typeface="Calibri"/>
              </a:rPr>
              <a:t>adottivi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ed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affidatari,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qualunque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sia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l'età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minore,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entro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dodici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anni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dall'ingresso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minore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famiglia,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comunque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non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oltre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raggiungimento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maggiore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età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12700" marR="20320" indent="254000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66700" algn="l"/>
              </a:tabLst>
            </a:pPr>
            <a:r>
              <a:rPr sz="1800" dirty="0">
                <a:latin typeface="Calibri"/>
                <a:cs typeface="Calibri"/>
              </a:rPr>
              <a:t>coloro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trovano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nelle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condizioni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agli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articoli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21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33,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commi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3,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5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6,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legge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5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febbraio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1992,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n.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104;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r>
              <a:rPr sz="1800" i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-30" dirty="0">
                <a:solidFill>
                  <a:srgbClr val="FF0000"/>
                </a:solidFill>
                <a:latin typeface="Calibri"/>
                <a:cs typeface="Calibri"/>
              </a:rPr>
              <a:t>L’accordo</a:t>
            </a:r>
            <a:r>
              <a:rPr sz="1800" i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ha</a:t>
            </a:r>
            <a:r>
              <a:rPr sz="1800" i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stabilito</a:t>
            </a:r>
            <a:r>
              <a:rPr sz="1800" i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che per</a:t>
            </a:r>
            <a:r>
              <a:rPr sz="1800" i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art.</a:t>
            </a:r>
            <a:r>
              <a:rPr sz="1800" i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33</a:t>
            </a:r>
            <a:r>
              <a:rPr sz="1800" i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commi</a:t>
            </a:r>
            <a:r>
              <a:rPr sz="1800" i="1" spc="39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r>
              <a:rPr sz="1800" i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-50" dirty="0">
                <a:solidFill>
                  <a:srgbClr val="FF0000"/>
                </a:solidFill>
                <a:latin typeface="Calibri"/>
                <a:cs typeface="Calibri"/>
              </a:rPr>
              <a:t>e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5</a:t>
            </a:r>
            <a:r>
              <a:rPr sz="1800" i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poter</a:t>
            </a:r>
            <a:r>
              <a:rPr sz="1800" i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fare</a:t>
            </a:r>
            <a:r>
              <a:rPr sz="1800" i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la</a:t>
            </a:r>
            <a:r>
              <a:rPr sz="1800" i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domanda</a:t>
            </a:r>
            <a:r>
              <a:rPr sz="1800" i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non</a:t>
            </a:r>
            <a:r>
              <a:rPr sz="1800" i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necessita</a:t>
            </a:r>
            <a:r>
              <a:rPr sz="1800" i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la</a:t>
            </a:r>
            <a:r>
              <a:rPr sz="1800" i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FF0000"/>
                </a:solidFill>
                <a:latin typeface="Calibri"/>
                <a:cs typeface="Calibri"/>
              </a:rPr>
              <a:t>convivenza</a:t>
            </a:r>
            <a:r>
              <a:rPr sz="1800" i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prevista</a:t>
            </a:r>
            <a:r>
              <a:rPr sz="1800" i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FF0000"/>
                </a:solidFill>
                <a:latin typeface="Calibri"/>
                <a:cs typeface="Calibri"/>
              </a:rPr>
              <a:t>dall’art</a:t>
            </a:r>
            <a:r>
              <a:rPr sz="1800" i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7</a:t>
            </a:r>
            <a:r>
              <a:rPr sz="1800" i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FF0000"/>
                </a:solidFill>
                <a:latin typeface="Calibri"/>
                <a:cs typeface="Calibri"/>
              </a:rPr>
              <a:t>comma</a:t>
            </a:r>
            <a:r>
              <a:rPr sz="1800" i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i="1" spc="-50" dirty="0">
                <a:solidFill>
                  <a:srgbClr val="FF0000"/>
                </a:solidFill>
                <a:latin typeface="Calibri"/>
                <a:cs typeface="Calibri"/>
              </a:rPr>
              <a:t>1 </a:t>
            </a:r>
            <a:r>
              <a:rPr sz="1800" i="1" spc="-10" dirty="0">
                <a:solidFill>
                  <a:srgbClr val="FF0000"/>
                </a:solidFill>
                <a:latin typeface="Calibri"/>
                <a:cs typeface="Calibri"/>
              </a:rPr>
              <a:t>CCNI;</a:t>
            </a:r>
            <a:endParaRPr sz="1800">
              <a:latin typeface="Calibri"/>
              <a:cs typeface="Calibri"/>
            </a:endParaRPr>
          </a:p>
          <a:p>
            <a:pPr marL="12700" marR="29209" indent="-1905" algn="just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dirty="0">
                <a:latin typeface="Calibri"/>
                <a:cs typeface="Calibri"/>
              </a:rPr>
              <a:t>	coloro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fruiscono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riposi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permessi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previsti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dall’art.42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decreto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legislativo </a:t>
            </a:r>
            <a:r>
              <a:rPr sz="1800" dirty="0">
                <a:latin typeface="Calibri"/>
                <a:cs typeface="Calibri"/>
              </a:rPr>
              <a:t>151/2001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;</a:t>
            </a:r>
            <a:r>
              <a:rPr sz="1800" spc="-25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1800">
              <a:latin typeface="Calibri"/>
              <a:cs typeface="Calibri"/>
            </a:endParaRPr>
          </a:p>
          <a:p>
            <a:pPr marL="215900" indent="-205104" algn="just">
              <a:lnSpc>
                <a:spcPct val="100000"/>
              </a:lnSpc>
              <a:buClr>
                <a:srgbClr val="FF0000"/>
              </a:buClr>
              <a:buSzPct val="94444"/>
              <a:buFont typeface="Wingdings"/>
              <a:buChar char=""/>
              <a:tabLst>
                <a:tab pos="215900" algn="l"/>
              </a:tabLst>
            </a:pPr>
            <a:r>
              <a:rPr sz="1800" dirty="0">
                <a:latin typeface="Calibri"/>
                <a:cs typeface="Calibri"/>
              </a:rPr>
              <a:t>coniuge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figlio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persona </a:t>
            </a:r>
            <a:r>
              <a:rPr sz="1800" spc="-10" dirty="0">
                <a:latin typeface="Calibri"/>
                <a:cs typeface="Calibri"/>
              </a:rPr>
              <a:t>affetta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patologie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D.L.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118/1971</a:t>
            </a:r>
            <a:r>
              <a:rPr sz="1800" spc="-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art.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2,</a:t>
            </a:r>
            <a:endParaRPr sz="1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commi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3,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(invalidità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superiore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1/3).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180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Tale</a:t>
            </a:r>
            <a:r>
              <a:rPr sz="1800" spc="345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personale</a:t>
            </a:r>
            <a:r>
              <a:rPr sz="1800" spc="340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deve</a:t>
            </a:r>
            <a:r>
              <a:rPr sz="1800" spc="350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presentare</a:t>
            </a:r>
            <a:r>
              <a:rPr sz="1800" spc="350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una</a:t>
            </a:r>
            <a:r>
              <a:rPr sz="1800" spc="345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dichiarazione</a:t>
            </a:r>
            <a:r>
              <a:rPr sz="1800" spc="350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personale</a:t>
            </a:r>
            <a:r>
              <a:rPr sz="1800" spc="340" dirty="0">
                <a:latin typeface="Calibri"/>
                <a:cs typeface="Calibri"/>
              </a:rPr>
              <a:t>  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355" dirty="0">
                <a:latin typeface="Calibri"/>
                <a:cs typeface="Calibri"/>
              </a:rPr>
              <a:t>   </a:t>
            </a:r>
            <a:r>
              <a:rPr sz="1800" spc="-25" dirty="0">
                <a:latin typeface="Calibri"/>
                <a:cs typeface="Calibri"/>
              </a:rPr>
              <a:t>la </a:t>
            </a:r>
            <a:r>
              <a:rPr sz="1800" dirty="0">
                <a:latin typeface="Calibri"/>
                <a:cs typeface="Calibri"/>
              </a:rPr>
              <a:t>documentazione/certificazione</a:t>
            </a:r>
            <a:r>
              <a:rPr sz="1800" spc="4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comprovante</a:t>
            </a:r>
            <a:r>
              <a:rPr sz="1800" spc="48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48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propria</a:t>
            </a:r>
            <a:r>
              <a:rPr sz="1800" spc="48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specifica</a:t>
            </a:r>
            <a:r>
              <a:rPr sz="1800" spc="475" dirty="0">
                <a:latin typeface="Calibri"/>
                <a:cs typeface="Calibri"/>
              </a:rPr>
              <a:t>  </a:t>
            </a:r>
            <a:r>
              <a:rPr sz="1800" spc="-10" dirty="0">
                <a:latin typeface="Calibri"/>
                <a:cs typeface="Calibri"/>
              </a:rPr>
              <a:t>situazione </a:t>
            </a:r>
            <a:r>
              <a:rPr sz="1800" dirty="0">
                <a:latin typeface="Calibri"/>
                <a:cs typeface="Calibri"/>
              </a:rPr>
              <a:t>legittimante(a</a:t>
            </a:r>
            <a:r>
              <a:rPr sz="1800" spc="9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titolo</a:t>
            </a:r>
            <a:r>
              <a:rPr sz="1800" spc="11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esemplificativo,</a:t>
            </a:r>
            <a:r>
              <a:rPr sz="1800" spc="10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certificazioni</a:t>
            </a:r>
            <a:r>
              <a:rPr sz="1800" spc="10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relative</a:t>
            </a:r>
            <a:r>
              <a:rPr sz="1800" spc="11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all’invalidità</a:t>
            </a:r>
            <a:r>
              <a:rPr sz="1800" spc="10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e/o</a:t>
            </a:r>
            <a:r>
              <a:rPr sz="1800" spc="110" dirty="0">
                <a:latin typeface="Calibri"/>
                <a:cs typeface="Calibri"/>
              </a:rPr>
              <a:t>  </a:t>
            </a:r>
            <a:r>
              <a:rPr sz="1800" spc="-20" dirty="0">
                <a:latin typeface="Calibri"/>
                <a:cs typeface="Calibri"/>
              </a:rPr>
              <a:t>alla </a:t>
            </a:r>
            <a:r>
              <a:rPr sz="1800" spc="-10" dirty="0">
                <a:latin typeface="Calibri"/>
                <a:cs typeface="Calibri"/>
              </a:rPr>
              <a:t>disabilità).</a:t>
            </a:r>
            <a:endParaRPr sz="1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2165"/>
              </a:spcBef>
            </a:pP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r>
              <a:rPr sz="1800" dirty="0">
                <a:latin typeface="Calibri"/>
                <a:cs typeface="Calibri"/>
              </a:rPr>
              <a:t>Si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legga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testo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degli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articoli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citati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nelle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slide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successive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13"/>
            <a:ext cx="7772400" cy="61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680"/>
              </a:lnSpc>
            </a:pPr>
            <a:r>
              <a:rPr spc="-310" dirty="0"/>
              <a:t>Articoli</a:t>
            </a:r>
            <a:r>
              <a:rPr spc="-195" dirty="0"/>
              <a:t> </a:t>
            </a:r>
            <a:r>
              <a:rPr spc="114" dirty="0"/>
              <a:t>21</a:t>
            </a:r>
            <a:r>
              <a:rPr spc="-190" dirty="0"/>
              <a:t> </a:t>
            </a:r>
            <a:r>
              <a:rPr dirty="0"/>
              <a:t>e</a:t>
            </a:r>
            <a:r>
              <a:rPr spc="-120" dirty="0"/>
              <a:t> </a:t>
            </a:r>
            <a:r>
              <a:rPr spc="114" dirty="0"/>
              <a:t>33</a:t>
            </a:r>
            <a:r>
              <a:rPr spc="-145" dirty="0"/>
              <a:t> </a:t>
            </a:r>
            <a:r>
              <a:rPr spc="-290" dirty="0"/>
              <a:t>legge</a:t>
            </a:r>
            <a:r>
              <a:rPr spc="-180" dirty="0"/>
              <a:t> </a:t>
            </a:r>
            <a:r>
              <a:rPr spc="90" dirty="0"/>
              <a:t>104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857" y="1237615"/>
            <a:ext cx="7768590" cy="5240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3340" indent="-190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b="1" dirty="0">
                <a:latin typeface="Calibri"/>
                <a:cs typeface="Calibri"/>
              </a:rPr>
              <a:t>	Art.</a:t>
            </a:r>
            <a:r>
              <a:rPr sz="1800" b="1" spc="-9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21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: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persona</a:t>
            </a:r>
            <a:r>
              <a:rPr sz="1800" spc="-10" dirty="0">
                <a:latin typeface="Calibri"/>
                <a:cs typeface="Calibri"/>
              </a:rPr>
              <a:t> handicappata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grado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invalidità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superiore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due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terzi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minorazioni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iscritte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alle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categorie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prima,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seconda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terza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tabella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A </a:t>
            </a:r>
            <a:r>
              <a:rPr sz="1800" dirty="0">
                <a:latin typeface="Calibri"/>
                <a:cs typeface="Calibri"/>
              </a:rPr>
              <a:t>annessa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alla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legge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10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agosto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1950,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n.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648.</a:t>
            </a:r>
            <a:endParaRPr sz="1800">
              <a:latin typeface="Calibri"/>
              <a:cs typeface="Calibri"/>
            </a:endParaRPr>
          </a:p>
          <a:p>
            <a:pPr marL="12700" marR="5080" indent="-1905" algn="just">
              <a:lnSpc>
                <a:spcPct val="100000"/>
              </a:lnSpc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b="1" dirty="0">
                <a:latin typeface="Calibri"/>
                <a:cs typeface="Calibri"/>
              </a:rPr>
              <a:t>	Art.</a:t>
            </a:r>
            <a:r>
              <a:rPr sz="1800" b="1" spc="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33</a:t>
            </a:r>
            <a:r>
              <a:rPr sz="1800" b="1" spc="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comma</a:t>
            </a:r>
            <a:r>
              <a:rPr sz="1800" b="1" spc="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3</a:t>
            </a:r>
            <a:r>
              <a:rPr sz="1800" dirty="0">
                <a:latin typeface="Calibri"/>
                <a:cs typeface="Calibri"/>
              </a:rPr>
              <a:t>: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lavoratore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dipendente,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pubblico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privato,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ha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diritto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fruire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2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tre</a:t>
            </a:r>
            <a:r>
              <a:rPr sz="1800" spc="254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giorni</a:t>
            </a:r>
            <a:r>
              <a:rPr sz="1800" spc="2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2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permesso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mensile</a:t>
            </a:r>
            <a:r>
              <a:rPr sz="1800" spc="2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retribuito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coperto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2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contribuzione</a:t>
            </a:r>
            <a:r>
              <a:rPr sz="1800" spc="2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figurativa, </a:t>
            </a:r>
            <a:r>
              <a:rPr sz="1800" dirty="0">
                <a:latin typeface="Calibri"/>
                <a:cs typeface="Calibri"/>
              </a:rPr>
              <a:t>anche</a:t>
            </a:r>
            <a:r>
              <a:rPr sz="1800" spc="14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maniera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continuativa,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13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assistere</a:t>
            </a:r>
            <a:r>
              <a:rPr sz="1800" spc="15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una</a:t>
            </a:r>
            <a:r>
              <a:rPr sz="1800" spc="15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persona</a:t>
            </a:r>
            <a:r>
              <a:rPr sz="1800" spc="15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con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disabilità</a:t>
            </a:r>
            <a:r>
              <a:rPr sz="1800" spc="135" dirty="0">
                <a:latin typeface="Calibri"/>
                <a:cs typeface="Calibri"/>
              </a:rPr>
              <a:t>  </a:t>
            </a:r>
            <a:r>
              <a:rPr sz="1800" spc="-25" dirty="0">
                <a:latin typeface="Calibri"/>
                <a:cs typeface="Calibri"/>
              </a:rPr>
              <a:t>in </a:t>
            </a:r>
            <a:r>
              <a:rPr sz="1800" dirty="0">
                <a:latin typeface="Calibri"/>
                <a:cs typeface="Calibri"/>
              </a:rPr>
              <a:t>situazione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gravità,</a:t>
            </a:r>
            <a:r>
              <a:rPr sz="1800" spc="2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2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non</a:t>
            </a:r>
            <a:r>
              <a:rPr sz="1800" spc="1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sia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ricoverata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tempo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pieno,</a:t>
            </a:r>
            <a:r>
              <a:rPr sz="1800" spc="1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rispetto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alla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quale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il </a:t>
            </a:r>
            <a:r>
              <a:rPr sz="1800" spc="-10" dirty="0">
                <a:latin typeface="Calibri"/>
                <a:cs typeface="Calibri"/>
              </a:rPr>
              <a:t>lavoratore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sia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coniuge,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parte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un'unione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civile</a:t>
            </a:r>
            <a:r>
              <a:rPr sz="1800" spc="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ai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sensi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dell'articolo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1,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comma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20,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legge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20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maggio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2016,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n.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76,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convivente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fatto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sensi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dell'articolo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comma </a:t>
            </a:r>
            <a:r>
              <a:rPr sz="1800" dirty="0">
                <a:latin typeface="Calibri"/>
                <a:cs typeface="Calibri"/>
              </a:rPr>
              <a:t>36,</a:t>
            </a:r>
            <a:r>
              <a:rPr sz="1800" spc="3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3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medesima</a:t>
            </a:r>
            <a:r>
              <a:rPr sz="1800" spc="3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legge,</a:t>
            </a:r>
            <a:r>
              <a:rPr sz="1800" spc="3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parente</a:t>
            </a:r>
            <a:r>
              <a:rPr sz="1800" spc="3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3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affine</a:t>
            </a:r>
            <a:r>
              <a:rPr sz="1800" spc="3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entro</a:t>
            </a:r>
            <a:r>
              <a:rPr sz="1800" spc="3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3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secondo</a:t>
            </a:r>
            <a:r>
              <a:rPr sz="1800" spc="3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grado.</a:t>
            </a:r>
            <a:r>
              <a:rPr sz="1800" spc="3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3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37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di </a:t>
            </a:r>
            <a:r>
              <a:rPr sz="1800" dirty="0">
                <a:latin typeface="Calibri"/>
                <a:cs typeface="Calibri"/>
              </a:rPr>
              <a:t>mancanza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decesso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genitori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coniuge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parte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un'unione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civile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o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11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convivente</a:t>
            </a:r>
            <a:r>
              <a:rPr sz="1800" spc="13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11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fatto,</a:t>
            </a:r>
            <a:r>
              <a:rPr sz="1800" spc="12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ovvero</a:t>
            </a:r>
            <a:r>
              <a:rPr sz="1800" spc="11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qualora</a:t>
            </a:r>
            <a:r>
              <a:rPr sz="1800" spc="12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gli</a:t>
            </a:r>
            <a:r>
              <a:rPr sz="1800" spc="12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stessi</a:t>
            </a:r>
            <a:r>
              <a:rPr sz="1800" spc="11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siano</a:t>
            </a:r>
            <a:r>
              <a:rPr sz="1800" spc="12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affetti</a:t>
            </a:r>
            <a:r>
              <a:rPr sz="1800" spc="114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125" dirty="0">
                <a:latin typeface="Calibri"/>
                <a:cs typeface="Calibri"/>
              </a:rPr>
              <a:t>  </a:t>
            </a:r>
            <a:r>
              <a:rPr sz="1800" spc="-10" dirty="0">
                <a:latin typeface="Calibri"/>
                <a:cs typeface="Calibri"/>
              </a:rPr>
              <a:t>patologie </a:t>
            </a:r>
            <a:r>
              <a:rPr sz="1800" dirty="0">
                <a:latin typeface="Calibri"/>
                <a:cs typeface="Calibri"/>
              </a:rPr>
              <a:t>invalidanti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 abbiano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compiuto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sessantacinque</a:t>
            </a:r>
            <a:r>
              <a:rPr sz="1800" dirty="0">
                <a:latin typeface="Calibri"/>
                <a:cs typeface="Calibri"/>
              </a:rPr>
              <a:t> anni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età,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 diritto è </a:t>
            </a:r>
            <a:r>
              <a:rPr sz="1800" spc="-10" dirty="0">
                <a:latin typeface="Calibri"/>
                <a:cs typeface="Calibri"/>
              </a:rPr>
              <a:t>riconosciuto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1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parenti</a:t>
            </a:r>
            <a:r>
              <a:rPr sz="1800" spc="1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1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affini</a:t>
            </a:r>
            <a:r>
              <a:rPr sz="1800" spc="1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entro</a:t>
            </a:r>
            <a:r>
              <a:rPr sz="1800" spc="1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1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terzo</a:t>
            </a:r>
            <a:r>
              <a:rPr sz="1800" spc="1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grado</a:t>
            </a:r>
            <a:r>
              <a:rPr sz="1800" spc="1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1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persona</a:t>
            </a:r>
            <a:r>
              <a:rPr sz="1800" spc="1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</a:t>
            </a:r>
            <a:r>
              <a:rPr sz="1800" spc="1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disabilità</a:t>
            </a:r>
            <a:r>
              <a:rPr sz="1800" spc="1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1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situazione</a:t>
            </a:r>
            <a:r>
              <a:rPr sz="1800" spc="17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gravità.</a:t>
            </a:r>
            <a:endParaRPr sz="1800">
              <a:latin typeface="Calibri"/>
              <a:cs typeface="Calibri"/>
            </a:endParaRPr>
          </a:p>
          <a:p>
            <a:pPr marL="12700" marR="5715" indent="-1905" algn="just">
              <a:lnSpc>
                <a:spcPct val="100000"/>
              </a:lnSpc>
              <a:spcBef>
                <a:spcPts val="10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b="1" dirty="0">
                <a:latin typeface="Calibri"/>
                <a:cs typeface="Calibri"/>
              </a:rPr>
              <a:t>	Art.</a:t>
            </a:r>
            <a:r>
              <a:rPr sz="1800" b="1" spc="3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33</a:t>
            </a:r>
            <a:r>
              <a:rPr sz="1800" b="1" spc="3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comma</a:t>
            </a:r>
            <a:r>
              <a:rPr sz="1800" b="1" spc="3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5</a:t>
            </a:r>
            <a:r>
              <a:rPr sz="1800" dirty="0">
                <a:latin typeface="Calibri"/>
                <a:cs typeface="Calibri"/>
              </a:rPr>
              <a:t>:</a:t>
            </a:r>
            <a:r>
              <a:rPr sz="1800" spc="3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3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lavoratore</a:t>
            </a:r>
            <a:r>
              <a:rPr sz="1800" spc="3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3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3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3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comma</a:t>
            </a:r>
            <a:r>
              <a:rPr sz="1800" spc="3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</a:t>
            </a:r>
            <a:r>
              <a:rPr sz="1800" spc="3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ha</a:t>
            </a:r>
            <a:r>
              <a:rPr sz="1800" spc="3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diritto</a:t>
            </a:r>
            <a:r>
              <a:rPr sz="1800" spc="3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3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scegliere,</a:t>
            </a:r>
            <a:r>
              <a:rPr sz="1800" spc="33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ove </a:t>
            </a:r>
            <a:r>
              <a:rPr sz="1800" dirty="0">
                <a:latin typeface="Calibri"/>
                <a:cs typeface="Calibri"/>
              </a:rPr>
              <a:t>possibile,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sede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lavoro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più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vicina</a:t>
            </a:r>
            <a:r>
              <a:rPr sz="1800" spc="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domicilio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persona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assistere</a:t>
            </a:r>
            <a:r>
              <a:rPr sz="1800" spc="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non </a:t>
            </a:r>
            <a:r>
              <a:rPr sz="1800" dirty="0">
                <a:latin typeface="Calibri"/>
                <a:cs typeface="Calibri"/>
              </a:rPr>
              <a:t>può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essere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trasferito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senza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consenso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ad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altra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sede.</a:t>
            </a:r>
            <a:endParaRPr sz="1800">
              <a:latin typeface="Calibri"/>
              <a:cs typeface="Calibri"/>
            </a:endParaRPr>
          </a:p>
          <a:p>
            <a:pPr marL="215265" indent="-205104" algn="just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SzPct val="94444"/>
              <a:buFont typeface="Wingdings"/>
              <a:buChar char=""/>
              <a:tabLst>
                <a:tab pos="215265" algn="l"/>
              </a:tabLst>
            </a:pPr>
            <a:r>
              <a:rPr sz="1800" b="1" dirty="0">
                <a:latin typeface="Calibri"/>
                <a:cs typeface="Calibri"/>
              </a:rPr>
              <a:t>Art.</a:t>
            </a:r>
            <a:r>
              <a:rPr sz="1800" b="1" spc="-7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33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comma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6</a:t>
            </a:r>
            <a:r>
              <a:rPr sz="1800" dirty="0">
                <a:latin typeface="Calibri"/>
                <a:cs typeface="Calibri"/>
              </a:rPr>
              <a:t>: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persona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handicappata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maggiorenne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situazione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gravità.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13"/>
            <a:ext cx="7772400" cy="61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680"/>
              </a:lnSpc>
            </a:pPr>
            <a:r>
              <a:rPr spc="-300" dirty="0"/>
              <a:t>Art.</a:t>
            </a:r>
            <a:r>
              <a:rPr spc="-175" dirty="0"/>
              <a:t> </a:t>
            </a:r>
            <a:r>
              <a:rPr spc="114" dirty="0"/>
              <a:t>42</a:t>
            </a:r>
            <a:r>
              <a:rPr spc="-120" dirty="0"/>
              <a:t> </a:t>
            </a:r>
            <a:r>
              <a:rPr spc="-300" dirty="0"/>
              <a:t>D.L.vo</a:t>
            </a:r>
            <a:r>
              <a:rPr spc="-180" dirty="0"/>
              <a:t> </a:t>
            </a:r>
            <a:r>
              <a:rPr spc="180" dirty="0"/>
              <a:t>151/2001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390015"/>
            <a:ext cx="7767320" cy="3592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Coloro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 fruiscono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riposi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 permessi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previsti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dall’art.42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decreto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legislativo </a:t>
            </a:r>
            <a:r>
              <a:rPr sz="1800" dirty="0">
                <a:latin typeface="Calibri"/>
                <a:cs typeface="Calibri"/>
              </a:rPr>
              <a:t>151/2001</a:t>
            </a:r>
            <a:r>
              <a:rPr sz="1800" spc="-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rivestono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qualità</a:t>
            </a:r>
            <a:r>
              <a:rPr sz="1800" spc="-25" dirty="0">
                <a:latin typeface="Calibri"/>
                <a:cs typeface="Calibri"/>
              </a:rPr>
              <a:t> di:</a:t>
            </a:r>
            <a:endParaRPr sz="1800">
              <a:latin typeface="Calibri"/>
              <a:cs typeface="Calibri"/>
            </a:endParaRPr>
          </a:p>
          <a:p>
            <a:pPr marL="354965" marR="179070" indent="-342900">
              <a:lnSpc>
                <a:spcPct val="100000"/>
              </a:lnSpc>
              <a:spcBef>
                <a:spcPts val="2160"/>
              </a:spcBef>
              <a:buClr>
                <a:srgbClr val="FF0000"/>
              </a:buClr>
              <a:buAutoNum type="arabicPeriod"/>
              <a:tabLst>
                <a:tab pos="354965" algn="l"/>
              </a:tabLst>
            </a:pPr>
            <a:r>
              <a:rPr sz="1800" spc="-10" dirty="0">
                <a:latin typeface="Calibri"/>
                <a:cs typeface="Calibri"/>
              </a:rPr>
              <a:t>coniuge,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un’unione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civile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fatto,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soggetto </a:t>
            </a:r>
            <a:r>
              <a:rPr sz="1800" dirty="0">
                <a:latin typeface="Calibri"/>
                <a:cs typeface="Calibri"/>
              </a:rPr>
              <a:t>con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disabilità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grave;</a:t>
            </a:r>
            <a:endParaRPr sz="18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AutoNum type="arabicPeriod"/>
              <a:tabLst>
                <a:tab pos="354965" algn="l"/>
              </a:tabLst>
            </a:pPr>
            <a:r>
              <a:rPr sz="1800" dirty="0">
                <a:latin typeface="Calibri"/>
                <a:cs typeface="Calibri"/>
              </a:rPr>
              <a:t>padre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madre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anche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adottivi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affidatari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decesso,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mancanza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in</a:t>
            </a:r>
            <a:endParaRPr sz="18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presenza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patologie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invalidanti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soggetti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punto </a:t>
            </a:r>
            <a:r>
              <a:rPr sz="1800" spc="-25" dirty="0">
                <a:latin typeface="Calibri"/>
                <a:cs typeface="Calibri"/>
              </a:rPr>
              <a:t>1);</a:t>
            </a:r>
            <a:endParaRPr sz="18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buClr>
                <a:srgbClr val="FF0000"/>
              </a:buClr>
              <a:buAutoNum type="arabicPeriod" startAt="3"/>
              <a:tabLst>
                <a:tab pos="354965" algn="l"/>
              </a:tabLst>
            </a:pPr>
            <a:r>
              <a:rPr sz="1800" dirty="0">
                <a:latin typeface="Calibri"/>
                <a:cs typeface="Calibri"/>
              </a:rPr>
              <a:t>uno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figli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decesso,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mancanza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presenza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patologie</a:t>
            </a:r>
            <a:endParaRPr sz="1800">
              <a:latin typeface="Calibri"/>
              <a:cs typeface="Calibri"/>
            </a:endParaRPr>
          </a:p>
          <a:p>
            <a:pPr marL="354965">
              <a:lnSpc>
                <a:spcPts val="2160"/>
              </a:lnSpc>
            </a:pPr>
            <a:r>
              <a:rPr sz="1800" spc="-10" dirty="0">
                <a:latin typeface="Calibri"/>
                <a:cs typeface="Calibri"/>
              </a:rPr>
              <a:t>invalidanti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soggetti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punto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2);</a:t>
            </a:r>
            <a:endParaRPr sz="1800">
              <a:latin typeface="Calibri"/>
              <a:cs typeface="Calibri"/>
            </a:endParaRPr>
          </a:p>
          <a:p>
            <a:pPr marL="354965" marR="553720" indent="-342900">
              <a:lnSpc>
                <a:spcPct val="100000"/>
              </a:lnSpc>
              <a:buClr>
                <a:srgbClr val="FF0000"/>
              </a:buClr>
              <a:buAutoNum type="arabicPeriod" startAt="4"/>
              <a:tabLst>
                <a:tab pos="354965" algn="l"/>
              </a:tabLst>
            </a:pPr>
            <a:r>
              <a:rPr sz="1800" dirty="0">
                <a:latin typeface="Calibri"/>
                <a:cs typeface="Calibri"/>
              </a:rPr>
              <a:t>uno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fratelli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sorelle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decesso,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mancanza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25" dirty="0">
                <a:latin typeface="Calibri"/>
                <a:cs typeface="Calibri"/>
              </a:rPr>
              <a:t> in </a:t>
            </a:r>
            <a:r>
              <a:rPr sz="1800" spc="-10" dirty="0">
                <a:latin typeface="Calibri"/>
                <a:cs typeface="Calibri"/>
              </a:rPr>
              <a:t>presenza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patologie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invalidanti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soggetti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punto </a:t>
            </a:r>
            <a:r>
              <a:rPr sz="1800" spc="-25" dirty="0">
                <a:latin typeface="Calibri"/>
                <a:cs typeface="Calibri"/>
              </a:rPr>
              <a:t>3);</a:t>
            </a:r>
            <a:endParaRPr sz="18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AutoNum type="arabicPeriod" startAt="4"/>
              <a:tabLst>
                <a:tab pos="354965" algn="l"/>
              </a:tabLst>
            </a:pPr>
            <a:r>
              <a:rPr sz="1800" spc="-10" dirty="0">
                <a:latin typeface="Calibri"/>
                <a:cs typeface="Calibri"/>
              </a:rPr>
              <a:t>parente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affine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entro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il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terzo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grado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convivente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caso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decesso,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mancanza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in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presenza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patologie </a:t>
            </a:r>
            <a:r>
              <a:rPr sz="1800" spc="-10" dirty="0">
                <a:latin typeface="Calibri"/>
                <a:cs typeface="Calibri"/>
              </a:rPr>
              <a:t>invalidanti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soggetti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cui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punto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4).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739"/>
            <a:ext cx="7772400" cy="12312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680"/>
              </a:lnSpc>
            </a:pPr>
            <a:r>
              <a:rPr sz="4000" b="1" spc="-350" dirty="0">
                <a:solidFill>
                  <a:srgbClr val="FFFFFF"/>
                </a:solidFill>
                <a:latin typeface="Arial"/>
                <a:cs typeface="Arial"/>
              </a:rPr>
              <a:t>Legge</a:t>
            </a:r>
            <a:r>
              <a:rPr sz="4000" b="1" spc="-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114" dirty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r>
              <a:rPr sz="4000" b="1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-260" dirty="0">
                <a:solidFill>
                  <a:srgbClr val="FFFFFF"/>
                </a:solidFill>
                <a:latin typeface="Arial"/>
                <a:cs typeface="Arial"/>
              </a:rPr>
              <a:t>marzo</a:t>
            </a:r>
            <a:r>
              <a:rPr sz="4000" b="1" spc="-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70" dirty="0">
                <a:solidFill>
                  <a:srgbClr val="FFFFFF"/>
                </a:solidFill>
                <a:latin typeface="Arial"/>
                <a:cs typeface="Arial"/>
              </a:rPr>
              <a:t>1971,</a:t>
            </a:r>
            <a:r>
              <a:rPr sz="400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dirty="0">
                <a:solidFill>
                  <a:srgbClr val="FFFFFF"/>
                </a:solidFill>
                <a:latin typeface="Arial"/>
                <a:cs typeface="Arial"/>
              </a:rPr>
              <a:t>n.118</a:t>
            </a:r>
            <a:r>
              <a:rPr sz="40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FFFFFF"/>
                </a:solidFill>
                <a:latin typeface="Arial"/>
                <a:cs typeface="Arial"/>
              </a:rPr>
              <a:t>art.2,</a:t>
            </a:r>
            <a:endParaRPr sz="4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4000" b="1" spc="-310" dirty="0">
                <a:solidFill>
                  <a:srgbClr val="FFFFFF"/>
                </a:solidFill>
                <a:latin typeface="Arial"/>
                <a:cs typeface="Arial"/>
              </a:rPr>
              <a:t>commi</a:t>
            </a:r>
            <a:r>
              <a:rPr sz="4000" b="1" spc="-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11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4000" b="1" spc="-20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000" b="1" spc="-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b="1" spc="6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847278"/>
            <a:ext cx="8153400" cy="3044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Si</a:t>
            </a:r>
            <a:r>
              <a:rPr sz="1800" spc="2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considerano</a:t>
            </a:r>
            <a:r>
              <a:rPr sz="1800" spc="229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mutilati</a:t>
            </a:r>
            <a:r>
              <a:rPr sz="1800" spc="2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ed</a:t>
            </a:r>
            <a:r>
              <a:rPr sz="1800" spc="2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invalidi</a:t>
            </a:r>
            <a:r>
              <a:rPr sz="1800" spc="2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civili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cittadini</a:t>
            </a:r>
            <a:r>
              <a:rPr sz="1800" spc="229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affetti</a:t>
            </a:r>
            <a:r>
              <a:rPr sz="1800" spc="2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2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minorazioni</a:t>
            </a:r>
            <a:r>
              <a:rPr sz="1800" spc="2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congenite</a:t>
            </a:r>
            <a:r>
              <a:rPr sz="1800" spc="23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o </a:t>
            </a:r>
            <a:r>
              <a:rPr sz="1800" dirty="0">
                <a:latin typeface="Calibri"/>
                <a:cs typeface="Calibri"/>
              </a:rPr>
              <a:t>acquisite,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anche</a:t>
            </a:r>
            <a:r>
              <a:rPr sz="1800" spc="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carattere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progressivo,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compresi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gli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irregolari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psichici</a:t>
            </a:r>
            <a:r>
              <a:rPr sz="1800" spc="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oligofrenie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15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carattere</a:t>
            </a:r>
            <a:r>
              <a:rPr sz="1800" spc="15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organico</a:t>
            </a:r>
            <a:r>
              <a:rPr sz="1800" spc="14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15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dismetabolico,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insufficienze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mentali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derivanti</a:t>
            </a:r>
            <a:r>
              <a:rPr sz="1800" spc="14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da</a:t>
            </a:r>
            <a:r>
              <a:rPr sz="1800" spc="160" dirty="0">
                <a:latin typeface="Calibri"/>
                <a:cs typeface="Calibri"/>
              </a:rPr>
              <a:t>  </a:t>
            </a:r>
            <a:r>
              <a:rPr sz="1800" spc="-10" dirty="0">
                <a:latin typeface="Calibri"/>
                <a:cs typeface="Calibri"/>
              </a:rPr>
              <a:t>difetti </a:t>
            </a:r>
            <a:r>
              <a:rPr sz="1800" dirty="0">
                <a:latin typeface="Calibri"/>
                <a:cs typeface="Calibri"/>
              </a:rPr>
              <a:t>sensoriali</a:t>
            </a:r>
            <a:r>
              <a:rPr sz="1800" spc="2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2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funzionali</a:t>
            </a:r>
            <a:r>
              <a:rPr sz="1800" spc="2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2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abbiano</a:t>
            </a:r>
            <a:r>
              <a:rPr sz="1800" spc="2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subito</a:t>
            </a:r>
            <a:r>
              <a:rPr sz="1800" spc="2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una</a:t>
            </a:r>
            <a:r>
              <a:rPr sz="1800" b="1" spc="27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riduzione</a:t>
            </a:r>
            <a:r>
              <a:rPr sz="1800" b="1" spc="2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permanente</a:t>
            </a:r>
            <a:r>
              <a:rPr sz="1800" b="1" spc="254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della</a:t>
            </a:r>
            <a:r>
              <a:rPr sz="1800" b="1" spc="26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capacità </a:t>
            </a:r>
            <a:r>
              <a:rPr sz="1800" b="1" dirty="0">
                <a:latin typeface="Calibri"/>
                <a:cs typeface="Calibri"/>
              </a:rPr>
              <a:t>lavorativa</a:t>
            </a:r>
            <a:r>
              <a:rPr sz="1800" b="1" spc="3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non</a:t>
            </a:r>
            <a:r>
              <a:rPr sz="1800" b="1" spc="3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inferiore</a:t>
            </a:r>
            <a:r>
              <a:rPr sz="1800" b="1" spc="3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a</a:t>
            </a:r>
            <a:r>
              <a:rPr sz="1800" b="1" spc="3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un</a:t>
            </a:r>
            <a:r>
              <a:rPr sz="1800" b="1" spc="3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terzo</a:t>
            </a:r>
            <a:r>
              <a:rPr sz="1800" b="1" spc="3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o,</a:t>
            </a:r>
            <a:r>
              <a:rPr sz="1800" spc="3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</a:t>
            </a:r>
            <a:r>
              <a:rPr sz="1800" spc="3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minori</a:t>
            </a:r>
            <a:r>
              <a:rPr sz="1800" spc="3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3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anni</a:t>
            </a:r>
            <a:r>
              <a:rPr sz="1800" spc="3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18,</a:t>
            </a:r>
            <a:r>
              <a:rPr sz="1800" spc="3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3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abbiano</a:t>
            </a:r>
            <a:r>
              <a:rPr sz="1800" spc="3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difficoltà </a:t>
            </a:r>
            <a:r>
              <a:rPr sz="1800" dirty="0">
                <a:latin typeface="Calibri"/>
                <a:cs typeface="Calibri"/>
              </a:rPr>
              <a:t>persistenti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9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svolgere</a:t>
            </a:r>
            <a:r>
              <a:rPr sz="1800" spc="9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8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compiti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9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le</a:t>
            </a:r>
            <a:r>
              <a:rPr sz="1800" spc="9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funzioni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proprie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loro</a:t>
            </a:r>
            <a:r>
              <a:rPr sz="1800" spc="7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età.</a:t>
            </a:r>
            <a:r>
              <a:rPr sz="1800" spc="9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Ai</a:t>
            </a:r>
            <a:r>
              <a:rPr sz="1800" spc="8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soli</a:t>
            </a:r>
            <a:r>
              <a:rPr sz="1800" spc="90" dirty="0">
                <a:latin typeface="Calibri"/>
                <a:cs typeface="Calibri"/>
              </a:rPr>
              <a:t>  </a:t>
            </a:r>
            <a:r>
              <a:rPr sz="1800" spc="-20" dirty="0">
                <a:latin typeface="Calibri"/>
                <a:cs typeface="Calibri"/>
              </a:rPr>
              <a:t>fini </a:t>
            </a:r>
            <a:r>
              <a:rPr sz="1800" dirty="0">
                <a:latin typeface="Calibri"/>
                <a:cs typeface="Calibri"/>
              </a:rPr>
              <a:t>dell'assistenza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socio-</a:t>
            </a:r>
            <a:r>
              <a:rPr sz="1800" dirty="0">
                <a:latin typeface="Calibri"/>
                <a:cs typeface="Calibri"/>
              </a:rPr>
              <a:t>sanitaria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concessione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dell'indennità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accompagnamento, </a:t>
            </a:r>
            <a:r>
              <a:rPr sz="1800" dirty="0">
                <a:latin typeface="Calibri"/>
                <a:cs typeface="Calibri"/>
              </a:rPr>
              <a:t>si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considerano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mutilati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ed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invalidi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soggetti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b="1" dirty="0">
                <a:latin typeface="Calibri"/>
                <a:cs typeface="Calibri"/>
              </a:rPr>
              <a:t>ultrasessantacinquenni</a:t>
            </a:r>
            <a:r>
              <a:rPr sz="1800" b="1" spc="4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che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spc="-10" dirty="0">
                <a:latin typeface="Calibri"/>
                <a:cs typeface="Calibri"/>
              </a:rPr>
              <a:t>abbiano </a:t>
            </a:r>
            <a:r>
              <a:rPr sz="1800" dirty="0">
                <a:latin typeface="Calibri"/>
                <a:cs typeface="Calibri"/>
              </a:rPr>
              <a:t>difficoltà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persistenti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svolgere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compiti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funzioni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proprie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della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loro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età.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Sono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esclusi </a:t>
            </a:r>
            <a:r>
              <a:rPr sz="1800" dirty="0">
                <a:latin typeface="Calibri"/>
                <a:cs typeface="Calibri"/>
              </a:rPr>
              <a:t>gli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invalidi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cause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guerra,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lavoro,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servizio,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nonché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ciechi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sordomuti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i </a:t>
            </a:r>
            <a:r>
              <a:rPr sz="1800" dirty="0">
                <a:latin typeface="Calibri"/>
                <a:cs typeface="Calibri"/>
              </a:rPr>
              <a:t>quali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provvedono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altre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leggi.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3391</Words>
  <Application>Microsoft Macintosh PowerPoint</Application>
  <PresentationFormat>Presentazione su schermo (4:3)</PresentationFormat>
  <Paragraphs>162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9" baseType="lpstr">
      <vt:lpstr>Arial</vt:lpstr>
      <vt:lpstr>Calibri</vt:lpstr>
      <vt:lpstr>Cambria</vt:lpstr>
      <vt:lpstr>Franklin Gothic Medium</vt:lpstr>
      <vt:lpstr>Georgia</vt:lpstr>
      <vt:lpstr>Segoe UI Symbol</vt:lpstr>
      <vt:lpstr>Times New Roman</vt:lpstr>
      <vt:lpstr>Wingdings</vt:lpstr>
      <vt:lpstr>Office Theme</vt:lpstr>
      <vt:lpstr>Presentazione standard di PowerPoint</vt:lpstr>
      <vt:lpstr>Utilizzazioni ed assegnazioni provvisorie</vt:lpstr>
      <vt:lpstr>Presentazione standard di PowerPoint</vt:lpstr>
      <vt:lpstr>Presentazione standard di PowerPoint</vt:lpstr>
      <vt:lpstr>Sintesi vincoli mobilità annuale per la presentazione delle domande (accordo 27/06/2024)</vt:lpstr>
      <vt:lpstr>Deroghe art. 5 intesa</vt:lpstr>
      <vt:lpstr>Articoli 21 e 33 legge 104</vt:lpstr>
      <vt:lpstr>Art. 42 D.L.vo 151/2001</vt:lpstr>
      <vt:lpstr>Presentazione standard di PowerPoint</vt:lpstr>
      <vt:lpstr>Riepilogo scadenze</vt:lpstr>
      <vt:lpstr>Presentazione standard di PowerPoint</vt:lpstr>
      <vt:lpstr>Presentazione standard di PowerPoint</vt:lpstr>
      <vt:lpstr> Preferenze esprimibili per le utilizzazioni</vt:lpstr>
      <vt:lpstr>Licei Musicali (art. 6 bis)</vt:lpstr>
      <vt:lpstr>Presentazione standard di PowerPoint</vt:lpstr>
      <vt:lpstr>Requisiti per chiedere l’Assegnazione Provvisoria (art. 7 comma 1)</vt:lpstr>
      <vt:lpstr>Presentazione standard di PowerPoint</vt:lpstr>
      <vt:lpstr>Presentazione standard di PowerPoint</vt:lpstr>
      <vt:lpstr>Sostegno docenti non specializzati (art. 7 comma 14)</vt:lpstr>
      <vt:lpstr>Documentazione da allegare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CCNI UTILIZZAZIONI ED ASSEGNAZIONI PROVVISORIE 2019- 22</dc:title>
  <dc:creator>Tonia</dc:creator>
  <cp:lastModifiedBy>Microsoft Office User</cp:lastModifiedBy>
  <cp:revision>1</cp:revision>
  <dcterms:created xsi:type="dcterms:W3CDTF">2024-07-06T06:52:22Z</dcterms:created>
  <dcterms:modified xsi:type="dcterms:W3CDTF">2024-07-06T06:56:53Z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2024-07-06T00:00:00Z</vt:filetime>
  </property>
  <property fmtid="{D5CDD505-2E9C-101B-9397-08002B2CF9AE}" pid="5" name="Producer">
    <vt:lpwstr>Microsoft® Office PowerPoint® 2007</vt:lpwstr>
  </property>
</Properties>
</file>